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75" r:id="rId10"/>
    <p:sldId id="276" r:id="rId11"/>
    <p:sldId id="277" r:id="rId12"/>
    <p:sldId id="278" r:id="rId13"/>
    <p:sldId id="266" r:id="rId14"/>
    <p:sldId id="269" r:id="rId15"/>
    <p:sldId id="270" r:id="rId16"/>
    <p:sldId id="272" r:id="rId17"/>
    <p:sldId id="271" r:id="rId18"/>
    <p:sldId id="273" r:id="rId19"/>
    <p:sldId id="274" r:id="rId20"/>
  </p:sldIdLst>
  <p:sldSz cx="14630400" cy="8229600"/>
  <p:notesSz cx="8229600" cy="14630400"/>
  <p:embeddedFontLst>
    <p:embeddedFont>
      <p:font typeface="Cabin" panose="020B0604020202020204" charset="0"/>
      <p:regular r:id="rId22"/>
    </p:embeddedFont>
    <p:embeddedFont>
      <p:font typeface="Unbounde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837"/>
    <p:restoredTop sz="94610"/>
  </p:normalViewPr>
  <p:slideViewPr>
    <p:cSldViewPr snapToGrid="0" snapToObjects="1">
      <p:cViewPr>
        <p:scale>
          <a:sx n="50" d="100"/>
          <a:sy n="50" d="100"/>
        </p:scale>
        <p:origin x="1349" y="4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634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7F030-1B80-3B65-D1A5-DB1C57329F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EFB576-CAA5-0CC1-90E4-93C08EEB77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40844E-4B3B-BC36-F07B-110397D52BF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852FEAF-F6BA-5E15-D7D9-6B0B2A839840}"/>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667992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1 master">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Image 0" descr="preencoded.png"/>
          <p:cNvPicPr>
            <a:picLocks noChangeAspect="1"/>
          </p:cNvPicPr>
          <p:nvPr userDrawn="1"/>
        </p:nvPicPr>
        <p:blipFill>
          <a:blip r:embed="rId18"/>
          <a:stretch>
            <a:fillRect/>
          </a:stretch>
        </p:blipFill>
        <p:spPr>
          <a:xfrm>
            <a:off x="0" y="0"/>
            <a:ext cx="14630400" cy="8229600"/>
          </a:xfrm>
          <a:prstGeom prst="rect">
            <a:avLst/>
          </a:prstGeom>
        </p:spPr>
      </p:pic>
      <p:sp>
        <p:nvSpPr>
          <p:cNvPr id="5" name="Shape 0"/>
          <p:cNvSpPr/>
          <p:nvPr userDrawn="1"/>
        </p:nvSpPr>
        <p:spPr>
          <a:xfrm>
            <a:off x="0" y="0"/>
            <a:ext cx="14630400" cy="8229600"/>
          </a:xfrm>
          <a:prstGeom prst="rect">
            <a:avLst/>
          </a:prstGeom>
          <a:solidFill>
            <a:srgbClr val="112836"/>
          </a:solidFill>
          <a:ln/>
        </p:spPr>
      </p:sp>
      <p:sp>
        <p:nvSpPr>
          <p:cNvPr id="8" name="TextBox 7">
            <a:extLst>
              <a:ext uri="{FF2B5EF4-FFF2-40B4-BE49-F238E27FC236}">
                <a16:creationId xmlns:a16="http://schemas.microsoft.com/office/drawing/2014/main" id="{FD321B0D-8268-B660-A6EE-7258AD562B39}"/>
              </a:ext>
            </a:extLst>
          </p:cNvPr>
          <p:cNvSpPr txBox="1"/>
          <p:nvPr userDrawn="1"/>
        </p:nvSpPr>
        <p:spPr>
          <a:xfrm>
            <a:off x="13975080" y="7801094"/>
            <a:ext cx="551754" cy="369332"/>
          </a:xfrm>
          <a:prstGeom prst="rect">
            <a:avLst/>
          </a:prstGeom>
          <a:noFill/>
        </p:spPr>
        <p:txBody>
          <a:bodyPr wrap="none" rtlCol="0">
            <a:spAutoFit/>
          </a:bodyPr>
          <a:lstStyle/>
          <a:p>
            <a:fld id="{3AFEC9E9-D1A3-46BE-93C6-213E9A1259EE}" type="slidenum">
              <a:rPr lang="en-US" sz="1800" smtClean="0">
                <a:solidFill>
                  <a:schemeClr val="bg1"/>
                </a:solidFill>
                <a:latin typeface="Unbounded" panose="020B0604020202020204" charset="0"/>
              </a:rPr>
              <a:t>‹#›</a:t>
            </a:fld>
            <a:endParaRPr lang="en-US" sz="1800" dirty="0">
              <a:solidFill>
                <a:schemeClr val="bg1"/>
              </a:solidFill>
              <a:latin typeface="Unbounded" panose="020B0604020202020204" charset="0"/>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 id="2147483663" r:id="rId11"/>
    <p:sldLayoutId id="2147483664" r:id="rId12"/>
    <p:sldLayoutId id="2147483665" r:id="rId13"/>
    <p:sldLayoutId id="2147483666" r:id="rId14"/>
    <p:sldLayoutId id="2147483667" r:id="rId15"/>
    <p:sldLayoutId id="2147483668" r:id="rId1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hyperlink" Target="https://dsf-pt08p5-group-11-capstone-project-1.onrender.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2" y="1992394"/>
            <a:ext cx="7468553" cy="1408033"/>
          </a:xfrm>
          <a:prstGeom prst="rect">
            <a:avLst/>
          </a:prstGeom>
          <a:noFill/>
          <a:ln/>
        </p:spPr>
        <p:txBody>
          <a:bodyPr wrap="square" lIns="0" tIns="0" rIns="0" bIns="0" rtlCol="0" anchor="t"/>
          <a:lstStyle/>
          <a:p>
            <a:pPr marL="0" indent="0" algn="l">
              <a:lnSpc>
                <a:spcPts val="5500"/>
              </a:lnSpc>
              <a:buNone/>
            </a:pPr>
            <a:r>
              <a:rPr lang="en-US" sz="4800" dirty="0">
                <a:solidFill>
                  <a:srgbClr val="FFFFFF"/>
                </a:solidFill>
                <a:latin typeface="Unbounded" pitchFamily="34" charset="0"/>
                <a:ea typeface="Unbounded" pitchFamily="34" charset="-122"/>
                <a:cs typeface="Unbounded" pitchFamily="34" charset="-120"/>
              </a:rPr>
              <a:t>Analyzing Africa's Conflict Landscape</a:t>
            </a:r>
            <a:endParaRPr lang="en-US" sz="4800" dirty="0"/>
          </a:p>
        </p:txBody>
      </p:sp>
      <p:sp>
        <p:nvSpPr>
          <p:cNvPr id="4" name="Text 1"/>
          <p:cNvSpPr/>
          <p:nvPr/>
        </p:nvSpPr>
        <p:spPr>
          <a:xfrm>
            <a:off x="837723" y="3861913"/>
            <a:ext cx="7468553" cy="766048"/>
          </a:xfrm>
          <a:prstGeom prst="rect">
            <a:avLst/>
          </a:prstGeom>
          <a:noFill/>
          <a:ln/>
        </p:spPr>
        <p:txBody>
          <a:bodyPr wrap="square" lIns="0" tIns="0" rIns="0" bIns="0" rtlCol="0" anchor="t"/>
          <a:lstStyle/>
          <a:p>
            <a:pPr marL="0" indent="0" algn="l">
              <a:lnSpc>
                <a:spcPts val="3000"/>
              </a:lnSpc>
              <a:buNone/>
            </a:pPr>
            <a:r>
              <a:rPr lang="en-US" sz="2000" dirty="0">
                <a:solidFill>
                  <a:srgbClr val="CAD6DE"/>
                </a:solidFill>
                <a:latin typeface="Unbounded" panose="020B0604020202020204" charset="0"/>
                <a:ea typeface="Cabin" pitchFamily="34" charset="-122"/>
                <a:cs typeface="Cabin" pitchFamily="34" charset="-120"/>
              </a:rPr>
              <a:t>Informing business investments through conflict analysis. Africa presents vast opportunities but also faces political instability.</a:t>
            </a:r>
            <a:endParaRPr lang="en-US" sz="2000" dirty="0">
              <a:latin typeface="Unbounded" panose="020B0604020202020204" charset="0"/>
            </a:endParaRPr>
          </a:p>
        </p:txBody>
      </p:sp>
      <p:sp>
        <p:nvSpPr>
          <p:cNvPr id="5" name="TextBox 4">
            <a:extLst>
              <a:ext uri="{FF2B5EF4-FFF2-40B4-BE49-F238E27FC236}">
                <a16:creationId xmlns:a16="http://schemas.microsoft.com/office/drawing/2014/main" id="{E91D1FA9-F7FE-90AD-16E3-0A92CE43A596}"/>
              </a:ext>
            </a:extLst>
          </p:cNvPr>
          <p:cNvSpPr txBox="1"/>
          <p:nvPr/>
        </p:nvSpPr>
        <p:spPr>
          <a:xfrm>
            <a:off x="837723" y="5550932"/>
            <a:ext cx="2666114" cy="923330"/>
          </a:xfrm>
          <a:prstGeom prst="rect">
            <a:avLst/>
          </a:prstGeom>
          <a:noFill/>
        </p:spPr>
        <p:txBody>
          <a:bodyPr wrap="none" rtlCol="0">
            <a:spAutoFit/>
          </a:bodyPr>
          <a:lstStyle/>
          <a:p>
            <a:r>
              <a:rPr lang="en-US" dirty="0">
                <a:solidFill>
                  <a:schemeClr val="bg1"/>
                </a:solidFill>
                <a:latin typeface="Unbounded" panose="020B0604020202020204" charset="0"/>
              </a:rPr>
              <a:t>Date:  1 April 2025</a:t>
            </a:r>
          </a:p>
          <a:p>
            <a:endParaRPr lang="en-US" dirty="0">
              <a:solidFill>
                <a:schemeClr val="bg1"/>
              </a:solidFill>
              <a:latin typeface="Unbounded" panose="020B0604020202020204" charset="0"/>
            </a:endParaRPr>
          </a:p>
          <a:p>
            <a:r>
              <a:rPr lang="en-US" dirty="0">
                <a:solidFill>
                  <a:schemeClr val="bg1"/>
                </a:solidFill>
                <a:latin typeface="Unbounded" panose="020B0604020202020204" charset="0"/>
              </a:rPr>
              <a:t>By: Group 11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9DE65E-C328-0F58-C8CB-4AB21B377D0E}"/>
              </a:ext>
            </a:extLst>
          </p:cNvPr>
          <p:cNvPicPr>
            <a:picLocks noChangeAspect="1"/>
          </p:cNvPicPr>
          <p:nvPr/>
        </p:nvPicPr>
        <p:blipFill>
          <a:blip r:embed="rId2"/>
          <a:srcRect t="52267" r="44075"/>
          <a:stretch/>
        </p:blipFill>
        <p:spPr>
          <a:xfrm>
            <a:off x="6332566" y="1350301"/>
            <a:ext cx="8062306" cy="454474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 name="Text 0">
            <a:extLst>
              <a:ext uri="{FF2B5EF4-FFF2-40B4-BE49-F238E27FC236}">
                <a16:creationId xmlns:a16="http://schemas.microsoft.com/office/drawing/2014/main" id="{08AB2D97-7564-FD53-9ACA-4BF2A9D11A30}"/>
              </a:ext>
            </a:extLst>
          </p:cNvPr>
          <p:cNvSpPr/>
          <p:nvPr/>
        </p:nvSpPr>
        <p:spPr>
          <a:xfrm>
            <a:off x="1732858" y="133784"/>
            <a:ext cx="613005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Distribution of Event Characteristics</a:t>
            </a:r>
            <a:endParaRPr lang="en-US" sz="4400" dirty="0"/>
          </a:p>
        </p:txBody>
      </p:sp>
      <p:pic>
        <p:nvPicPr>
          <p:cNvPr id="4" name="Picture 3">
            <a:extLst>
              <a:ext uri="{FF2B5EF4-FFF2-40B4-BE49-F238E27FC236}">
                <a16:creationId xmlns:a16="http://schemas.microsoft.com/office/drawing/2014/main" id="{7AD91F48-BD10-6F46-80E0-77E8AFC3B46A}"/>
              </a:ext>
            </a:extLst>
          </p:cNvPr>
          <p:cNvPicPr>
            <a:picLocks noChangeAspect="1"/>
          </p:cNvPicPr>
          <p:nvPr/>
        </p:nvPicPr>
        <p:blipFill>
          <a:blip r:embed="rId3"/>
          <a:srcRect r="50356"/>
          <a:stretch/>
        </p:blipFill>
        <p:spPr>
          <a:xfrm>
            <a:off x="138545" y="1350301"/>
            <a:ext cx="5837548" cy="45997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017205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027BD9-612A-BA06-DE40-9936F90933FB}"/>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2E740C55-D7E5-FD46-6CC7-597F3837D3D1}"/>
              </a:ext>
            </a:extLst>
          </p:cNvPr>
          <p:cNvSpPr/>
          <p:nvPr/>
        </p:nvSpPr>
        <p:spPr>
          <a:xfrm>
            <a:off x="0" y="133784"/>
            <a:ext cx="14630400" cy="704017"/>
          </a:xfrm>
          <a:prstGeom prst="rect">
            <a:avLst/>
          </a:prstGeom>
          <a:noFill/>
          <a:ln/>
        </p:spPr>
        <p:txBody>
          <a:bodyPr wrap="none" lIns="0" tIns="0" rIns="0" bIns="0" rtlCol="0" anchor="t"/>
          <a:lstStyle/>
          <a:p>
            <a:pPr marL="0" indent="0" algn="ctr">
              <a:lnSpc>
                <a:spcPts val="5500"/>
              </a:lnSpc>
              <a:buNone/>
            </a:pPr>
            <a:r>
              <a:rPr lang="en-US" sz="4400" dirty="0">
                <a:solidFill>
                  <a:srgbClr val="FFFFFF"/>
                </a:solidFill>
                <a:latin typeface="Unbounded" pitchFamily="34" charset="0"/>
                <a:ea typeface="Unbounded" pitchFamily="34" charset="-122"/>
                <a:cs typeface="Unbounded" pitchFamily="34" charset="-120"/>
              </a:rPr>
              <a:t>Distribution of Actors and Interactions</a:t>
            </a:r>
            <a:endParaRPr lang="en-US" sz="4400" dirty="0"/>
          </a:p>
        </p:txBody>
      </p:sp>
      <p:pic>
        <p:nvPicPr>
          <p:cNvPr id="5" name="Picture 4">
            <a:extLst>
              <a:ext uri="{FF2B5EF4-FFF2-40B4-BE49-F238E27FC236}">
                <a16:creationId xmlns:a16="http://schemas.microsoft.com/office/drawing/2014/main" id="{EB9AC785-1C0D-A33F-132B-B61051BCF044}"/>
              </a:ext>
            </a:extLst>
          </p:cNvPr>
          <p:cNvPicPr>
            <a:picLocks noChangeAspect="1"/>
          </p:cNvPicPr>
          <p:nvPr/>
        </p:nvPicPr>
        <p:blipFill>
          <a:blip r:embed="rId2"/>
          <a:srcRect t="3417" r="44430" b="32700"/>
          <a:stretch/>
        </p:blipFill>
        <p:spPr>
          <a:xfrm>
            <a:off x="0" y="837801"/>
            <a:ext cx="5336655" cy="72580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028A6DF8-207D-FB65-E66D-D7C8BDCA5401}"/>
              </a:ext>
            </a:extLst>
          </p:cNvPr>
          <p:cNvPicPr>
            <a:picLocks noChangeAspect="1"/>
          </p:cNvPicPr>
          <p:nvPr/>
        </p:nvPicPr>
        <p:blipFill>
          <a:blip r:embed="rId2"/>
          <a:srcRect l="8130" t="67162" r="44431"/>
          <a:stretch/>
        </p:blipFill>
        <p:spPr>
          <a:xfrm>
            <a:off x="6392205" y="1039279"/>
            <a:ext cx="7815267" cy="639990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743773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E346493-AA30-B6BB-A23A-F194F20FF05A}"/>
              </a:ext>
            </a:extLst>
          </p:cNvPr>
          <p:cNvPicPr>
            <a:picLocks noChangeAspect="1"/>
          </p:cNvPicPr>
          <p:nvPr/>
        </p:nvPicPr>
        <p:blipFill>
          <a:blip r:embed="rId2"/>
          <a:stretch>
            <a:fillRect/>
          </a:stretch>
        </p:blipFill>
        <p:spPr>
          <a:xfrm>
            <a:off x="422421" y="2006549"/>
            <a:ext cx="9081020" cy="45032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ext 0">
            <a:extLst>
              <a:ext uri="{FF2B5EF4-FFF2-40B4-BE49-F238E27FC236}">
                <a16:creationId xmlns:a16="http://schemas.microsoft.com/office/drawing/2014/main" id="{C1AE58B3-FAFC-5C12-DA62-D53901CE7E39}"/>
              </a:ext>
            </a:extLst>
          </p:cNvPr>
          <p:cNvSpPr/>
          <p:nvPr/>
        </p:nvSpPr>
        <p:spPr>
          <a:xfrm>
            <a:off x="9908962" y="711235"/>
            <a:ext cx="4154686" cy="2112050"/>
          </a:xfrm>
          <a:prstGeom prst="rect">
            <a:avLst/>
          </a:prstGeom>
          <a:noFill/>
          <a:ln/>
        </p:spPr>
        <p:txBody>
          <a:bodyPr wrap="square" lIns="0" tIns="0" rIns="0" bIns="0" rtlCol="0" anchor="t"/>
          <a:lstStyle/>
          <a:p>
            <a:pPr marL="0" indent="0" algn="l">
              <a:lnSpc>
                <a:spcPts val="5500"/>
              </a:lnSpc>
              <a:buNone/>
            </a:pPr>
            <a:r>
              <a:rPr lang="en-US" sz="4400" dirty="0">
                <a:solidFill>
                  <a:schemeClr val="bg1"/>
                </a:solidFill>
                <a:latin typeface="Unbounded" pitchFamily="34" charset="0"/>
                <a:ea typeface="Unbounded" pitchFamily="34" charset="-122"/>
                <a:cs typeface="Unbounded" pitchFamily="34" charset="-120"/>
              </a:rPr>
              <a:t>Conflict Trends Over Time</a:t>
            </a:r>
            <a:endParaRPr lang="en-US" sz="4400" dirty="0">
              <a:solidFill>
                <a:schemeClr val="bg1"/>
              </a:solidFill>
            </a:endParaRPr>
          </a:p>
        </p:txBody>
      </p:sp>
      <p:sp>
        <p:nvSpPr>
          <p:cNvPr id="4" name="Text 1">
            <a:extLst>
              <a:ext uri="{FF2B5EF4-FFF2-40B4-BE49-F238E27FC236}">
                <a16:creationId xmlns:a16="http://schemas.microsoft.com/office/drawing/2014/main" id="{5F13F1C2-A7A7-525B-9B45-FC48FBB4673C}"/>
              </a:ext>
            </a:extLst>
          </p:cNvPr>
          <p:cNvSpPr/>
          <p:nvPr/>
        </p:nvSpPr>
        <p:spPr>
          <a:xfrm>
            <a:off x="9908962" y="3062601"/>
            <a:ext cx="4154686" cy="3447217"/>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latin typeface="Cabin" pitchFamily="34" charset="0"/>
                <a:ea typeface="Cabin" pitchFamily="34" charset="-122"/>
                <a:cs typeface="Cabin" pitchFamily="34" charset="-120"/>
              </a:rPr>
              <a:t>We can see that starting from the graph , there was a noticeable increase in conflict events in 2019 and 2020, potentially signaling escalating tensions or changes in the geopolitical environment. It is crucial for stakeholders to closely monitor these trends and adapt strategies accordingly to promote peace and stability in these regions.</a:t>
            </a:r>
            <a:endParaRPr lang="en-US" sz="1850" dirty="0">
              <a:solidFill>
                <a:schemeClr val="bg1"/>
              </a:solidFill>
            </a:endParaRPr>
          </a:p>
        </p:txBody>
      </p:sp>
      <p:sp>
        <p:nvSpPr>
          <p:cNvPr id="5" name="Text 2">
            <a:extLst>
              <a:ext uri="{FF2B5EF4-FFF2-40B4-BE49-F238E27FC236}">
                <a16:creationId xmlns:a16="http://schemas.microsoft.com/office/drawing/2014/main" id="{371145CC-987B-7C41-D4A9-51C98E6037CA}"/>
              </a:ext>
            </a:extLst>
          </p:cNvPr>
          <p:cNvSpPr/>
          <p:nvPr/>
        </p:nvSpPr>
        <p:spPr>
          <a:xfrm>
            <a:off x="9908962" y="6725201"/>
            <a:ext cx="4154686" cy="383024"/>
          </a:xfrm>
          <a:prstGeom prst="rect">
            <a:avLst/>
          </a:prstGeom>
          <a:noFill/>
          <a:ln/>
        </p:spPr>
        <p:txBody>
          <a:bodyPr wrap="none" lIns="0" tIns="0" rIns="0" bIns="0" rtlCol="0" anchor="t"/>
          <a:lstStyle/>
          <a:p>
            <a:pPr marL="0" indent="0" algn="l">
              <a:lnSpc>
                <a:spcPts val="3000"/>
              </a:lnSpc>
              <a:buNone/>
            </a:pPr>
            <a:endParaRPr lang="en-US" sz="1850" dirty="0"/>
          </a:p>
        </p:txBody>
      </p:sp>
    </p:spTree>
    <p:extLst>
      <p:ext uri="{BB962C8B-B14F-4D97-AF65-F5344CB8AC3E}">
        <p14:creationId xmlns:p14="http://schemas.microsoft.com/office/powerpoint/2010/main" val="3792189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3" name="Text 0"/>
          <p:cNvSpPr/>
          <p:nvPr/>
        </p:nvSpPr>
        <p:spPr>
          <a:xfrm>
            <a:off x="0" y="95557"/>
            <a:ext cx="14588774" cy="631881"/>
          </a:xfrm>
          <a:prstGeom prst="rect">
            <a:avLst/>
          </a:prstGeom>
          <a:noFill/>
          <a:ln/>
        </p:spPr>
        <p:txBody>
          <a:bodyPr wrap="square" lIns="0" tIns="0" rIns="0" bIns="0" rtlCol="0" anchor="t"/>
          <a:lstStyle/>
          <a:p>
            <a:pPr marL="0" indent="0" algn="ctr">
              <a:lnSpc>
                <a:spcPts val="4750"/>
              </a:lnSpc>
              <a:buNone/>
            </a:pPr>
            <a:r>
              <a:rPr lang="en-US" sz="3600" dirty="0">
                <a:solidFill>
                  <a:srgbClr val="FFFFFF"/>
                </a:solidFill>
                <a:latin typeface="Unbounded" pitchFamily="34" charset="0"/>
                <a:ea typeface="Unbounded" pitchFamily="34" charset="-122"/>
                <a:cs typeface="Unbounded" pitchFamily="34" charset="-120"/>
              </a:rPr>
              <a:t>Geographic Distribution of Conflict Zones</a:t>
            </a:r>
            <a:endParaRPr lang="en-US" sz="3600" dirty="0"/>
          </a:p>
        </p:txBody>
      </p:sp>
      <p:pic>
        <p:nvPicPr>
          <p:cNvPr id="4" name="Image 1" descr="preencoded.png"/>
          <p:cNvPicPr>
            <a:picLocks noChangeAspect="1"/>
          </p:cNvPicPr>
          <p:nvPr/>
        </p:nvPicPr>
        <p:blipFill>
          <a:blip r:embed="rId3"/>
          <a:stretch>
            <a:fillRect/>
          </a:stretch>
        </p:blipFill>
        <p:spPr>
          <a:xfrm>
            <a:off x="12029621" y="1232615"/>
            <a:ext cx="514112" cy="514112"/>
          </a:xfrm>
          <a:prstGeom prst="rect">
            <a:avLst/>
          </a:prstGeom>
        </p:spPr>
      </p:pic>
      <p:sp>
        <p:nvSpPr>
          <p:cNvPr id="5" name="Text 1"/>
          <p:cNvSpPr/>
          <p:nvPr/>
        </p:nvSpPr>
        <p:spPr>
          <a:xfrm>
            <a:off x="9645795" y="1416846"/>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Eastern Africa</a:t>
            </a:r>
            <a:endParaRPr lang="en-US" sz="1900" dirty="0"/>
          </a:p>
        </p:txBody>
      </p:sp>
      <p:sp>
        <p:nvSpPr>
          <p:cNvPr id="6" name="Text 2"/>
          <p:cNvSpPr/>
          <p:nvPr/>
        </p:nvSpPr>
        <p:spPr>
          <a:xfrm>
            <a:off x="9677136" y="1756285"/>
            <a:ext cx="4889946" cy="1994941"/>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Experiences frequent political violence and demonstrations, often triggered by political instability, ethnic tensions, and resource scarcity. The region is a hotspot for both state and non-state actors, leading to complex and prolonged conflicts.</a:t>
            </a:r>
            <a:endParaRPr lang="en-US" sz="1600" dirty="0"/>
          </a:p>
        </p:txBody>
      </p:sp>
      <p:pic>
        <p:nvPicPr>
          <p:cNvPr id="7" name="Image 2" descr="preencoded.png"/>
          <p:cNvPicPr>
            <a:picLocks noChangeAspect="1"/>
          </p:cNvPicPr>
          <p:nvPr/>
        </p:nvPicPr>
        <p:blipFill>
          <a:blip r:embed="rId4"/>
          <a:stretch>
            <a:fillRect/>
          </a:stretch>
        </p:blipFill>
        <p:spPr>
          <a:xfrm>
            <a:off x="12020651" y="3765589"/>
            <a:ext cx="514112" cy="514112"/>
          </a:xfrm>
          <a:prstGeom prst="rect">
            <a:avLst/>
          </a:prstGeom>
        </p:spPr>
      </p:pic>
      <p:sp>
        <p:nvSpPr>
          <p:cNvPr id="8" name="Text 3"/>
          <p:cNvSpPr/>
          <p:nvPr/>
        </p:nvSpPr>
        <p:spPr>
          <a:xfrm>
            <a:off x="9609795" y="3992760"/>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Somalia</a:t>
            </a:r>
            <a:endParaRPr lang="en-US" sz="1900" dirty="0"/>
          </a:p>
        </p:txBody>
      </p:sp>
      <p:sp>
        <p:nvSpPr>
          <p:cNvPr id="9" name="Text 4"/>
          <p:cNvSpPr/>
          <p:nvPr/>
        </p:nvSpPr>
        <p:spPr>
          <a:xfrm>
            <a:off x="9609795" y="4423220"/>
            <a:ext cx="4889946" cy="1375071"/>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Identified as a high-risk area with active conflict events, including clashes between Al-Shabaab and government forces. The ongoing humanitarian crisis and weak governance structures exacerbate the situation.</a:t>
            </a:r>
            <a:endParaRPr lang="en-US" sz="1600" dirty="0"/>
          </a:p>
        </p:txBody>
      </p:sp>
      <p:pic>
        <p:nvPicPr>
          <p:cNvPr id="10" name="Image 3" descr="preencoded.png"/>
          <p:cNvPicPr>
            <a:picLocks noChangeAspect="1"/>
          </p:cNvPicPr>
          <p:nvPr/>
        </p:nvPicPr>
        <p:blipFill>
          <a:blip r:embed="rId5"/>
          <a:stretch>
            <a:fillRect/>
          </a:stretch>
        </p:blipFill>
        <p:spPr>
          <a:xfrm>
            <a:off x="12029621" y="5956173"/>
            <a:ext cx="514112" cy="514112"/>
          </a:xfrm>
          <a:prstGeom prst="rect">
            <a:avLst/>
          </a:prstGeom>
        </p:spPr>
      </p:pic>
      <p:sp>
        <p:nvSpPr>
          <p:cNvPr id="11" name="Text 5"/>
          <p:cNvSpPr/>
          <p:nvPr/>
        </p:nvSpPr>
        <p:spPr>
          <a:xfrm>
            <a:off x="9600825" y="6088676"/>
            <a:ext cx="2419826" cy="302419"/>
          </a:xfrm>
          <a:prstGeom prst="rect">
            <a:avLst/>
          </a:prstGeom>
          <a:noFill/>
          <a:ln/>
        </p:spPr>
        <p:txBody>
          <a:bodyPr wrap="none" lIns="0" tIns="0" rIns="0" bIns="0" rtlCol="0" anchor="t"/>
          <a:lstStyle/>
          <a:p>
            <a:pPr marL="0" indent="0" algn="l">
              <a:lnSpc>
                <a:spcPts val="2350"/>
              </a:lnSpc>
              <a:buNone/>
            </a:pPr>
            <a:r>
              <a:rPr lang="en-US" sz="1900" dirty="0">
                <a:solidFill>
                  <a:srgbClr val="CAD6DE"/>
                </a:solidFill>
                <a:latin typeface="Unbounded" pitchFamily="34" charset="0"/>
                <a:ea typeface="Unbounded" pitchFamily="34" charset="-122"/>
                <a:cs typeface="Unbounded" pitchFamily="34" charset="-120"/>
              </a:rPr>
              <a:t>Nigeria</a:t>
            </a:r>
            <a:endParaRPr lang="en-US" sz="1900" dirty="0"/>
          </a:p>
        </p:txBody>
      </p:sp>
      <p:sp>
        <p:nvSpPr>
          <p:cNvPr id="12" name="Text 6"/>
          <p:cNvSpPr/>
          <p:nvPr/>
        </p:nvSpPr>
        <p:spPr>
          <a:xfrm>
            <a:off x="9633752" y="6470285"/>
            <a:ext cx="4933330" cy="1375071"/>
          </a:xfrm>
          <a:prstGeom prst="rect">
            <a:avLst/>
          </a:prstGeom>
          <a:noFill/>
          <a:ln/>
        </p:spPr>
        <p:txBody>
          <a:bodyPr wrap="square" lIns="0" tIns="0" rIns="0" bIns="0" rtlCol="0" anchor="t"/>
          <a:lstStyle/>
          <a:p>
            <a:pPr marL="0" indent="0" algn="l">
              <a:lnSpc>
                <a:spcPts val="2550"/>
              </a:lnSpc>
              <a:buNone/>
            </a:pPr>
            <a:r>
              <a:rPr lang="en-US" sz="1600" dirty="0">
                <a:solidFill>
                  <a:srgbClr val="CAD6DE"/>
                </a:solidFill>
                <a:latin typeface="Cabin" pitchFamily="34" charset="0"/>
                <a:ea typeface="Cabin" pitchFamily="34" charset="-122"/>
                <a:cs typeface="Cabin" pitchFamily="34" charset="-120"/>
              </a:rPr>
              <a:t>Faces political instability and demonstrations, impacting stability and economic development. Factors such as religious extremism, farmer-herder conflicts, and socio-economic inequalities contribute to the persistent unrest.</a:t>
            </a:r>
            <a:endParaRPr lang="en-US" sz="1600" dirty="0"/>
          </a:p>
        </p:txBody>
      </p:sp>
      <p:sp>
        <p:nvSpPr>
          <p:cNvPr id="13" name="Text 7"/>
          <p:cNvSpPr/>
          <p:nvPr/>
        </p:nvSpPr>
        <p:spPr>
          <a:xfrm>
            <a:off x="4827419" y="4762401"/>
            <a:ext cx="4277898" cy="3257388"/>
          </a:xfrm>
          <a:prstGeom prst="rect">
            <a:avLst/>
          </a:prstGeom>
          <a:noFill/>
          <a:ln/>
        </p:spPr>
        <p:txBody>
          <a:bodyPr wrap="square" lIns="0" tIns="0" rIns="0" bIns="0" rtlCol="0" anchor="t"/>
          <a:lstStyle/>
          <a:p>
            <a:pPr marL="0" indent="0" algn="just">
              <a:lnSpc>
                <a:spcPts val="2550"/>
              </a:lnSpc>
              <a:buNone/>
            </a:pPr>
            <a:r>
              <a:rPr lang="en-US" sz="1600" dirty="0">
                <a:solidFill>
                  <a:srgbClr val="CAD6DE"/>
                </a:solidFill>
                <a:latin typeface="Cabin" pitchFamily="34" charset="0"/>
                <a:ea typeface="Cabin" pitchFamily="34" charset="-122"/>
                <a:cs typeface="Cabin" pitchFamily="34" charset="-120"/>
              </a:rPr>
              <a:t>These regions are identified as the most affected areas, experiencing frequent political violence and demonstrations, with active involvement of groups like Al-Shabaab and state forces. The convergence of political, economic, and social factors in these areas has created a volatile environment, requiring targeted interventions to address the root causes of conflict and promote sustainable peace.</a:t>
            </a:r>
            <a:endParaRPr lang="en-US" sz="1600" dirty="0"/>
          </a:p>
        </p:txBody>
      </p:sp>
      <p:pic>
        <p:nvPicPr>
          <p:cNvPr id="16" name="Picture 15">
            <a:extLst>
              <a:ext uri="{FF2B5EF4-FFF2-40B4-BE49-F238E27FC236}">
                <a16:creationId xmlns:a16="http://schemas.microsoft.com/office/drawing/2014/main" id="{08B24D80-F5B7-4D65-7B13-19C12D144DD4}"/>
              </a:ext>
            </a:extLst>
          </p:cNvPr>
          <p:cNvPicPr>
            <a:picLocks noChangeAspect="1"/>
          </p:cNvPicPr>
          <p:nvPr/>
        </p:nvPicPr>
        <p:blipFill>
          <a:blip r:embed="rId6"/>
          <a:stretch>
            <a:fillRect/>
          </a:stretch>
        </p:blipFill>
        <p:spPr>
          <a:xfrm>
            <a:off x="85010" y="852155"/>
            <a:ext cx="4277898" cy="4942070"/>
          </a:xfrm>
          <a:prstGeom prst="rect">
            <a:avLst/>
          </a:prstGeom>
        </p:spPr>
      </p:pic>
      <p:sp>
        <p:nvSpPr>
          <p:cNvPr id="17" name="Text 1">
            <a:extLst>
              <a:ext uri="{FF2B5EF4-FFF2-40B4-BE49-F238E27FC236}">
                <a16:creationId xmlns:a16="http://schemas.microsoft.com/office/drawing/2014/main" id="{E6F84B7A-F8AA-12B3-A1CA-2E08653662DF}"/>
              </a:ext>
            </a:extLst>
          </p:cNvPr>
          <p:cNvSpPr/>
          <p:nvPr/>
        </p:nvSpPr>
        <p:spPr>
          <a:xfrm>
            <a:off x="85009" y="5775806"/>
            <a:ext cx="4277899" cy="2298144"/>
          </a:xfrm>
          <a:prstGeom prst="rect">
            <a:avLst/>
          </a:prstGeom>
          <a:noFill/>
          <a:ln/>
        </p:spPr>
        <p:txBody>
          <a:bodyPr wrap="square" lIns="0" tIns="0" rIns="0" bIns="0" rtlCol="0" anchor="t"/>
          <a:lstStyle/>
          <a:p>
            <a:pPr marL="0" indent="0" algn="just">
              <a:lnSpc>
                <a:spcPts val="3000"/>
              </a:lnSpc>
              <a:buNone/>
            </a:pPr>
            <a:r>
              <a:rPr lang="en-US" sz="1600" dirty="0">
                <a:solidFill>
                  <a:srgbClr val="CAD6DE"/>
                </a:solidFill>
                <a:latin typeface="Cabin" pitchFamily="34" charset="0"/>
                <a:ea typeface="Cabin" pitchFamily="34" charset="-122"/>
                <a:cs typeface="Cabin" pitchFamily="34" charset="-120"/>
              </a:rPr>
              <a:t>This map illustrates the concentration of conflict events across Africa. Key areas of concern include Eastern Africa, particularly Somalia, and Nigeria, along with the Sahel region and parts of Central Africa. The varying intensities of color indicate the frequency and severity of conflict incidents within each region.</a:t>
            </a:r>
            <a:endParaRPr lang="en-US" sz="1600" dirty="0"/>
          </a:p>
        </p:txBody>
      </p:sp>
      <p:pic>
        <p:nvPicPr>
          <p:cNvPr id="18" name="Picture 17">
            <a:extLst>
              <a:ext uri="{FF2B5EF4-FFF2-40B4-BE49-F238E27FC236}">
                <a16:creationId xmlns:a16="http://schemas.microsoft.com/office/drawing/2014/main" id="{49A8A6A6-782E-4328-2F37-4112F86D8C87}"/>
              </a:ext>
            </a:extLst>
          </p:cNvPr>
          <p:cNvPicPr>
            <a:picLocks noChangeAspect="1"/>
          </p:cNvPicPr>
          <p:nvPr/>
        </p:nvPicPr>
        <p:blipFill>
          <a:blip r:embed="rId7"/>
          <a:srcRect t="3791" b="64219"/>
          <a:stretch/>
        </p:blipFill>
        <p:spPr>
          <a:xfrm>
            <a:off x="4873850" y="1037133"/>
            <a:ext cx="4281790" cy="36588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53308" y="591860"/>
            <a:ext cx="5065038" cy="633055"/>
          </a:xfrm>
          <a:prstGeom prst="rect">
            <a:avLst/>
          </a:prstGeom>
          <a:noFill/>
          <a:ln/>
        </p:spPr>
        <p:txBody>
          <a:bodyPr wrap="none" lIns="0" tIns="0" rIns="0" bIns="0" rtlCol="0" anchor="t"/>
          <a:lstStyle/>
          <a:p>
            <a:pPr marL="0" indent="0" algn="l">
              <a:lnSpc>
                <a:spcPts val="4950"/>
              </a:lnSpc>
              <a:buNone/>
            </a:pPr>
            <a:r>
              <a:rPr lang="en-US" sz="3950" dirty="0">
                <a:solidFill>
                  <a:srgbClr val="FFFFFF"/>
                </a:solidFill>
                <a:latin typeface="Unbounded" pitchFamily="34" charset="0"/>
                <a:ea typeface="Unbounded" pitchFamily="34" charset="-122"/>
                <a:cs typeface="Unbounded" pitchFamily="34" charset="-120"/>
              </a:rPr>
              <a:t>Modelling</a:t>
            </a:r>
            <a:endParaRPr lang="en-US" sz="3950" dirty="0"/>
          </a:p>
        </p:txBody>
      </p:sp>
      <p:sp>
        <p:nvSpPr>
          <p:cNvPr id="3" name="Shape 1"/>
          <p:cNvSpPr/>
          <p:nvPr/>
        </p:nvSpPr>
        <p:spPr>
          <a:xfrm>
            <a:off x="753308" y="1655326"/>
            <a:ext cx="2187178" cy="1693545"/>
          </a:xfrm>
          <a:prstGeom prst="roundRect">
            <a:avLst>
              <a:gd name="adj" fmla="val 1907"/>
            </a:avLst>
          </a:prstGeom>
          <a:solidFill>
            <a:srgbClr val="304755"/>
          </a:solidFill>
          <a:ln/>
        </p:spPr>
        <p:txBody>
          <a:bodyPr/>
          <a:lstStyle/>
          <a:p>
            <a:endParaRPr lang="en-US"/>
          </a:p>
        </p:txBody>
      </p:sp>
      <p:sp>
        <p:nvSpPr>
          <p:cNvPr id="4" name="Text 2"/>
          <p:cNvSpPr/>
          <p:nvPr/>
        </p:nvSpPr>
        <p:spPr>
          <a:xfrm>
            <a:off x="1695569" y="2312908"/>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5" name="Text 3"/>
          <p:cNvSpPr/>
          <p:nvPr/>
        </p:nvSpPr>
        <p:spPr>
          <a:xfrm>
            <a:off x="3155633" y="1870472"/>
            <a:ext cx="2532459"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XGBoost</a:t>
            </a:r>
            <a:endParaRPr lang="en-US" sz="1950" dirty="0"/>
          </a:p>
        </p:txBody>
      </p:sp>
      <p:sp>
        <p:nvSpPr>
          <p:cNvPr id="6" name="Text 4"/>
          <p:cNvSpPr/>
          <p:nvPr/>
        </p:nvSpPr>
        <p:spPr>
          <a:xfrm>
            <a:off x="3155633" y="2316004"/>
            <a:ext cx="9439394"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Achieved an accuracy of 84.07% on the test dataset.</a:t>
            </a:r>
            <a:endParaRPr lang="en-US" sz="1650" dirty="0"/>
          </a:p>
        </p:txBody>
      </p:sp>
      <p:sp>
        <p:nvSpPr>
          <p:cNvPr id="7" name="Text 5"/>
          <p:cNvSpPr/>
          <p:nvPr/>
        </p:nvSpPr>
        <p:spPr>
          <a:xfrm>
            <a:off x="3155633" y="2789396"/>
            <a:ext cx="9439394"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Demonstrated strong predictive power and robustness in handling complex relationships within the data.</a:t>
            </a:r>
            <a:endParaRPr lang="en-US" sz="1650" dirty="0"/>
          </a:p>
        </p:txBody>
      </p:sp>
      <p:sp>
        <p:nvSpPr>
          <p:cNvPr id="8" name="Shape 6"/>
          <p:cNvSpPr/>
          <p:nvPr/>
        </p:nvSpPr>
        <p:spPr>
          <a:xfrm>
            <a:off x="3048000" y="3333631"/>
            <a:ext cx="10721578" cy="15240"/>
          </a:xfrm>
          <a:prstGeom prst="roundRect">
            <a:avLst>
              <a:gd name="adj" fmla="val 211874"/>
            </a:avLst>
          </a:prstGeom>
          <a:solidFill>
            <a:srgbClr val="49606E"/>
          </a:solidFill>
          <a:ln/>
        </p:spPr>
        <p:txBody>
          <a:bodyPr/>
          <a:lstStyle/>
          <a:p>
            <a:endParaRPr lang="en-US"/>
          </a:p>
        </p:txBody>
      </p:sp>
      <p:sp>
        <p:nvSpPr>
          <p:cNvPr id="9" name="Shape 7"/>
          <p:cNvSpPr/>
          <p:nvPr/>
        </p:nvSpPr>
        <p:spPr>
          <a:xfrm>
            <a:off x="753308" y="3456384"/>
            <a:ext cx="4374475" cy="2037874"/>
          </a:xfrm>
          <a:prstGeom prst="roundRect">
            <a:avLst>
              <a:gd name="adj" fmla="val 1584"/>
            </a:avLst>
          </a:prstGeom>
          <a:solidFill>
            <a:srgbClr val="304755"/>
          </a:solidFill>
          <a:ln/>
        </p:spPr>
        <p:txBody>
          <a:bodyPr/>
          <a:lstStyle/>
          <a:p>
            <a:endParaRPr lang="en-US"/>
          </a:p>
        </p:txBody>
      </p:sp>
      <p:sp>
        <p:nvSpPr>
          <p:cNvPr id="10" name="Text 8"/>
          <p:cNvSpPr/>
          <p:nvPr/>
        </p:nvSpPr>
        <p:spPr>
          <a:xfrm>
            <a:off x="2789158" y="4286131"/>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1" name="Text 9"/>
          <p:cNvSpPr/>
          <p:nvPr/>
        </p:nvSpPr>
        <p:spPr>
          <a:xfrm>
            <a:off x="5342930" y="3671530"/>
            <a:ext cx="2532459"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Random Forest</a:t>
            </a:r>
            <a:endParaRPr lang="en-US" sz="1950" dirty="0"/>
          </a:p>
        </p:txBody>
      </p:sp>
      <p:sp>
        <p:nvSpPr>
          <p:cNvPr id="12" name="Text 10"/>
          <p:cNvSpPr/>
          <p:nvPr/>
        </p:nvSpPr>
        <p:spPr>
          <a:xfrm>
            <a:off x="5342930" y="4117062"/>
            <a:ext cx="8319016"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Attained an accuracy of 83.93% on the test dataset.</a:t>
            </a:r>
            <a:endParaRPr lang="en-US" sz="1650" dirty="0"/>
          </a:p>
        </p:txBody>
      </p:sp>
      <p:sp>
        <p:nvSpPr>
          <p:cNvPr id="13" name="Text 11"/>
          <p:cNvSpPr/>
          <p:nvPr/>
        </p:nvSpPr>
        <p:spPr>
          <a:xfrm>
            <a:off x="5342930" y="4590455"/>
            <a:ext cx="8319016" cy="688658"/>
          </a:xfrm>
          <a:prstGeom prst="rect">
            <a:avLst/>
          </a:prstGeom>
          <a:noFill/>
          <a:ln/>
        </p:spPr>
        <p:txBody>
          <a:bodyPr wrap="squar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Showed good performance and ability to generalize well across different subsets of the data.</a:t>
            </a:r>
            <a:endParaRPr lang="en-US" sz="1650" dirty="0"/>
          </a:p>
        </p:txBody>
      </p:sp>
      <p:sp>
        <p:nvSpPr>
          <p:cNvPr id="14" name="Shape 12"/>
          <p:cNvSpPr/>
          <p:nvPr/>
        </p:nvSpPr>
        <p:spPr>
          <a:xfrm>
            <a:off x="5235297" y="5479018"/>
            <a:ext cx="8534281" cy="15240"/>
          </a:xfrm>
          <a:prstGeom prst="roundRect">
            <a:avLst>
              <a:gd name="adj" fmla="val 211874"/>
            </a:avLst>
          </a:prstGeom>
          <a:solidFill>
            <a:srgbClr val="49606E"/>
          </a:solidFill>
          <a:ln/>
        </p:spPr>
        <p:txBody>
          <a:bodyPr/>
          <a:lstStyle/>
          <a:p>
            <a:endParaRPr lang="en-US"/>
          </a:p>
        </p:txBody>
      </p:sp>
      <p:sp>
        <p:nvSpPr>
          <p:cNvPr id="15" name="Shape 13"/>
          <p:cNvSpPr/>
          <p:nvPr/>
        </p:nvSpPr>
        <p:spPr>
          <a:xfrm>
            <a:off x="753308" y="5601772"/>
            <a:ext cx="6561892" cy="2037874"/>
          </a:xfrm>
          <a:prstGeom prst="roundRect">
            <a:avLst>
              <a:gd name="adj" fmla="val 1584"/>
            </a:avLst>
          </a:prstGeom>
          <a:solidFill>
            <a:srgbClr val="304755"/>
          </a:solidFill>
          <a:ln/>
        </p:spPr>
        <p:txBody>
          <a:bodyPr/>
          <a:lstStyle/>
          <a:p>
            <a:endParaRPr lang="en-US"/>
          </a:p>
        </p:txBody>
      </p:sp>
      <p:sp>
        <p:nvSpPr>
          <p:cNvPr id="16" name="Text 14"/>
          <p:cNvSpPr/>
          <p:nvPr/>
        </p:nvSpPr>
        <p:spPr>
          <a:xfrm>
            <a:off x="3882866" y="6431518"/>
            <a:ext cx="302657" cy="378381"/>
          </a:xfrm>
          <a:prstGeom prst="rect">
            <a:avLst/>
          </a:prstGeom>
          <a:noFill/>
          <a:ln/>
        </p:spPr>
        <p:txBody>
          <a:bodyPr wrap="none" lIns="0" tIns="0" rIns="0" bIns="0" rtlCol="0" anchor="t"/>
          <a:lstStyle/>
          <a:p>
            <a:pPr marL="0" indent="0" algn="ctr">
              <a:lnSpc>
                <a:spcPts val="380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7" name="Text 15"/>
          <p:cNvSpPr/>
          <p:nvPr/>
        </p:nvSpPr>
        <p:spPr>
          <a:xfrm>
            <a:off x="7530346" y="5816918"/>
            <a:ext cx="2948464" cy="31646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Logistic Regression</a:t>
            </a:r>
            <a:endParaRPr lang="en-US" sz="1950" dirty="0"/>
          </a:p>
        </p:txBody>
      </p:sp>
      <p:sp>
        <p:nvSpPr>
          <p:cNvPr id="18" name="Text 16"/>
          <p:cNvSpPr/>
          <p:nvPr/>
        </p:nvSpPr>
        <p:spPr>
          <a:xfrm>
            <a:off x="7530346" y="6262449"/>
            <a:ext cx="6131600" cy="344329"/>
          </a:xfrm>
          <a:prstGeom prst="rect">
            <a:avLst/>
          </a:prstGeom>
          <a:noFill/>
          <a:ln/>
        </p:spPr>
        <p:txBody>
          <a:bodyPr wrap="non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Obtained an accuracy of 80.71% on the test dataset.</a:t>
            </a:r>
            <a:endParaRPr lang="en-US" sz="1650" dirty="0"/>
          </a:p>
        </p:txBody>
      </p:sp>
      <p:sp>
        <p:nvSpPr>
          <p:cNvPr id="19" name="Text 17"/>
          <p:cNvSpPr/>
          <p:nvPr/>
        </p:nvSpPr>
        <p:spPr>
          <a:xfrm>
            <a:off x="7530346" y="6735842"/>
            <a:ext cx="6131600" cy="688658"/>
          </a:xfrm>
          <a:prstGeom prst="rect">
            <a:avLst/>
          </a:prstGeom>
          <a:noFill/>
          <a:ln/>
        </p:spPr>
        <p:txBody>
          <a:bodyPr wrap="squar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Provided a solid baseline performance with relatively simple and interpretable modeling approach.</a:t>
            </a:r>
            <a:endParaRPr lang="en-US" sz="16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37724" y="2566154"/>
            <a:ext cx="5632490" cy="704017"/>
          </a:xfrm>
          <a:prstGeom prst="rect">
            <a:avLst/>
          </a:prstGeom>
          <a:noFill/>
          <a:ln/>
        </p:spPr>
        <p:txBody>
          <a:bodyPr wrap="none" lIns="0" tIns="0" rIns="0" bIns="0" rtlCol="0" anchor="t"/>
          <a:lstStyle/>
          <a:p>
            <a:pPr marL="0" indent="0" algn="l">
              <a:lnSpc>
                <a:spcPts val="5500"/>
              </a:lnSpc>
              <a:buNone/>
            </a:pPr>
            <a:r>
              <a:rPr lang="en-US" sz="4400" b="1" dirty="0">
                <a:solidFill>
                  <a:srgbClr val="FFFFFF"/>
                </a:solidFill>
                <a:latin typeface="Unbounded" pitchFamily="34" charset="0"/>
                <a:ea typeface="Unbounded" pitchFamily="34" charset="-122"/>
                <a:cs typeface="Unbounded" pitchFamily="34" charset="-120"/>
              </a:rPr>
              <a:t>Conclusion</a:t>
            </a:r>
            <a:endParaRPr lang="en-US" sz="4400" dirty="0"/>
          </a:p>
        </p:txBody>
      </p:sp>
      <p:sp>
        <p:nvSpPr>
          <p:cNvPr id="3" name="Text 1"/>
          <p:cNvSpPr/>
          <p:nvPr/>
        </p:nvSpPr>
        <p:spPr>
          <a:xfrm>
            <a:off x="837724" y="3748921"/>
            <a:ext cx="12954952" cy="1914525"/>
          </a:xfrm>
          <a:prstGeom prst="rect">
            <a:avLst/>
          </a:prstGeom>
          <a:noFill/>
          <a:ln/>
        </p:spPr>
        <p:txBody>
          <a:bodyPr wrap="square" lIns="0" tIns="0" rIns="0" bIns="0" rtlCol="0" anchor="t"/>
          <a:lstStyle/>
          <a:p>
            <a:pPr marL="0" indent="0" algn="l">
              <a:lnSpc>
                <a:spcPts val="3750"/>
              </a:lnSpc>
              <a:buNone/>
            </a:pPr>
            <a:r>
              <a:rPr lang="en-US" sz="2350" dirty="0">
                <a:solidFill>
                  <a:srgbClr val="CAD6DE"/>
                </a:solidFill>
                <a:latin typeface="Cabin" pitchFamily="34" charset="0"/>
                <a:ea typeface="Cabin" pitchFamily="34" charset="-122"/>
                <a:cs typeface="Cabin" pitchFamily="34" charset="-120"/>
              </a:rPr>
              <a:t>Our conflict prediction model, leveraging XGBoost, achieved 84.07% accuracy. This strong predictive performance demonstrates its ability to classify conflict types based on historical data. The model can reliably identify patterns and relationships, making it a valuable tool for anticipating potential conflicts and enabling proactive decision-making.</a:t>
            </a:r>
            <a:endParaRPr lang="en-US" sz="23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57174"/>
          </a:xfrm>
          <a:prstGeom prst="rect">
            <a:avLst/>
          </a:prstGeom>
        </p:spPr>
      </p:pic>
      <p:sp>
        <p:nvSpPr>
          <p:cNvPr id="3" name="Text 0"/>
          <p:cNvSpPr/>
          <p:nvPr/>
        </p:nvSpPr>
        <p:spPr>
          <a:xfrm>
            <a:off x="604004" y="2632234"/>
            <a:ext cx="4605338" cy="507563"/>
          </a:xfrm>
          <a:prstGeom prst="rect">
            <a:avLst/>
          </a:prstGeom>
          <a:noFill/>
          <a:ln/>
        </p:spPr>
        <p:txBody>
          <a:bodyPr wrap="none" lIns="0" tIns="0" rIns="0" bIns="0" rtlCol="0" anchor="t"/>
          <a:lstStyle/>
          <a:p>
            <a:pPr marL="0" indent="0" algn="l">
              <a:lnSpc>
                <a:spcPts val="3950"/>
              </a:lnSpc>
              <a:buNone/>
            </a:pPr>
            <a:r>
              <a:rPr lang="en-US" sz="3150" dirty="0">
                <a:solidFill>
                  <a:srgbClr val="FFFFFF"/>
                </a:solidFill>
                <a:latin typeface="Unbounded" pitchFamily="34" charset="0"/>
                <a:ea typeface="Unbounded" pitchFamily="34" charset="-122"/>
                <a:cs typeface="Unbounded" pitchFamily="34" charset="-120"/>
              </a:rPr>
              <a:t>Recommendations</a:t>
            </a:r>
            <a:endParaRPr lang="en-US" sz="3150" dirty="0"/>
          </a:p>
        </p:txBody>
      </p:sp>
      <p:sp>
        <p:nvSpPr>
          <p:cNvPr id="4" name="Text 1"/>
          <p:cNvSpPr/>
          <p:nvPr/>
        </p:nvSpPr>
        <p:spPr>
          <a:xfrm>
            <a:off x="604004" y="3484840"/>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84%</a:t>
            </a:r>
            <a:endParaRPr lang="en-US" sz="4450" dirty="0"/>
          </a:p>
        </p:txBody>
      </p:sp>
      <p:sp>
        <p:nvSpPr>
          <p:cNvPr id="5" name="Text 2"/>
          <p:cNvSpPr/>
          <p:nvPr/>
        </p:nvSpPr>
        <p:spPr>
          <a:xfrm>
            <a:off x="2879646" y="4269938"/>
            <a:ext cx="2030373"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Accuracy</a:t>
            </a:r>
            <a:endParaRPr lang="en-US" sz="1550" dirty="0"/>
          </a:p>
        </p:txBody>
      </p:sp>
      <p:sp>
        <p:nvSpPr>
          <p:cNvPr id="6" name="Text 3"/>
          <p:cNvSpPr/>
          <p:nvPr/>
        </p:nvSpPr>
        <p:spPr>
          <a:xfrm>
            <a:off x="604004" y="4627126"/>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The XGBoost model achieved a high accuracy rate of 84.07% in predicting conflict. This allows for reliable identification of potential conflict zones.</a:t>
            </a:r>
            <a:endParaRPr lang="en-US" sz="1450" dirty="0"/>
          </a:p>
        </p:txBody>
      </p:sp>
      <p:sp>
        <p:nvSpPr>
          <p:cNvPr id="7" name="Text 4"/>
          <p:cNvSpPr/>
          <p:nvPr/>
        </p:nvSpPr>
        <p:spPr>
          <a:xfrm>
            <a:off x="7444621" y="3484840"/>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1</a:t>
            </a:r>
            <a:endParaRPr lang="en-US" sz="4450" dirty="0"/>
          </a:p>
        </p:txBody>
      </p:sp>
      <p:sp>
        <p:nvSpPr>
          <p:cNvPr id="8" name="Text 5"/>
          <p:cNvSpPr/>
          <p:nvPr/>
        </p:nvSpPr>
        <p:spPr>
          <a:xfrm>
            <a:off x="9720262" y="4269938"/>
            <a:ext cx="2030373"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Risk Mitigation</a:t>
            </a:r>
            <a:endParaRPr lang="en-US" sz="1550" dirty="0"/>
          </a:p>
        </p:txBody>
      </p:sp>
      <p:sp>
        <p:nvSpPr>
          <p:cNvPr id="9" name="Text 6"/>
          <p:cNvSpPr/>
          <p:nvPr/>
        </p:nvSpPr>
        <p:spPr>
          <a:xfrm>
            <a:off x="7444621" y="4627126"/>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To minimize potential losses, it is advisable to avoid investing in areas identified as high-risk by the model. Consider delaying investments until stability improves.</a:t>
            </a:r>
            <a:endParaRPr lang="en-US" sz="1450" dirty="0"/>
          </a:p>
        </p:txBody>
      </p:sp>
      <p:sp>
        <p:nvSpPr>
          <p:cNvPr id="10" name="Text 7"/>
          <p:cNvSpPr/>
          <p:nvPr/>
        </p:nvSpPr>
        <p:spPr>
          <a:xfrm>
            <a:off x="604004" y="5783461"/>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2</a:t>
            </a:r>
            <a:endParaRPr lang="en-US" sz="4450" dirty="0"/>
          </a:p>
        </p:txBody>
      </p:sp>
      <p:sp>
        <p:nvSpPr>
          <p:cNvPr id="11" name="Text 8"/>
          <p:cNvSpPr/>
          <p:nvPr/>
        </p:nvSpPr>
        <p:spPr>
          <a:xfrm>
            <a:off x="2691051" y="6568559"/>
            <a:ext cx="2407682"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Resource Allocation</a:t>
            </a:r>
            <a:endParaRPr lang="en-US" sz="1550" dirty="0"/>
          </a:p>
        </p:txBody>
      </p:sp>
      <p:sp>
        <p:nvSpPr>
          <p:cNvPr id="12" name="Text 9"/>
          <p:cNvSpPr/>
          <p:nvPr/>
        </p:nvSpPr>
        <p:spPr>
          <a:xfrm>
            <a:off x="604004" y="6925747"/>
            <a:ext cx="6581775" cy="552450"/>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Prioritize allocating resources to regions identified as safer and more stable by the model. This strategic allocation can lead to more sustainable and profitable ventures.</a:t>
            </a:r>
            <a:endParaRPr lang="en-US" sz="1450" dirty="0"/>
          </a:p>
        </p:txBody>
      </p:sp>
      <p:sp>
        <p:nvSpPr>
          <p:cNvPr id="13" name="Text 10"/>
          <p:cNvSpPr/>
          <p:nvPr/>
        </p:nvSpPr>
        <p:spPr>
          <a:xfrm>
            <a:off x="7444621" y="5783461"/>
            <a:ext cx="6581775" cy="569476"/>
          </a:xfrm>
          <a:prstGeom prst="rect">
            <a:avLst/>
          </a:prstGeom>
          <a:noFill/>
          <a:ln/>
        </p:spPr>
        <p:txBody>
          <a:bodyPr wrap="none" lIns="0" tIns="0" rIns="0" bIns="0" rtlCol="0" anchor="t"/>
          <a:lstStyle/>
          <a:p>
            <a:pPr marL="0" indent="0" algn="ctr">
              <a:lnSpc>
                <a:spcPts val="4450"/>
              </a:lnSpc>
              <a:buNone/>
            </a:pPr>
            <a:r>
              <a:rPr lang="en-US" sz="4450" dirty="0">
                <a:solidFill>
                  <a:srgbClr val="CAD6DE"/>
                </a:solidFill>
                <a:latin typeface="Unbounded" pitchFamily="34" charset="0"/>
                <a:ea typeface="Unbounded" pitchFamily="34" charset="-122"/>
                <a:cs typeface="Unbounded" pitchFamily="34" charset="-120"/>
              </a:rPr>
              <a:t>3</a:t>
            </a:r>
            <a:endParaRPr lang="en-US" sz="4450" dirty="0"/>
          </a:p>
        </p:txBody>
      </p:sp>
      <p:sp>
        <p:nvSpPr>
          <p:cNvPr id="14" name="Text 11"/>
          <p:cNvSpPr/>
          <p:nvPr/>
        </p:nvSpPr>
        <p:spPr>
          <a:xfrm>
            <a:off x="7981593" y="6568559"/>
            <a:ext cx="5507712" cy="253722"/>
          </a:xfrm>
          <a:prstGeom prst="rect">
            <a:avLst/>
          </a:prstGeom>
          <a:noFill/>
          <a:ln/>
        </p:spPr>
        <p:txBody>
          <a:bodyPr wrap="none" lIns="0" tIns="0" rIns="0" bIns="0" rtlCol="0" anchor="t"/>
          <a:lstStyle/>
          <a:p>
            <a:pPr marL="0" indent="0" algn="ctr">
              <a:lnSpc>
                <a:spcPts val="1950"/>
              </a:lnSpc>
              <a:buNone/>
            </a:pPr>
            <a:r>
              <a:rPr lang="en-US" sz="1550" dirty="0">
                <a:solidFill>
                  <a:srgbClr val="CAD6DE"/>
                </a:solidFill>
                <a:latin typeface="Unbounded" pitchFamily="34" charset="0"/>
                <a:ea typeface="Unbounded" pitchFamily="34" charset="-122"/>
                <a:cs typeface="Unbounded" pitchFamily="34" charset="-120"/>
              </a:rPr>
              <a:t>Early Warning System for Crisis Management</a:t>
            </a:r>
            <a:endParaRPr lang="en-US" sz="1550" dirty="0"/>
          </a:p>
        </p:txBody>
      </p:sp>
      <p:sp>
        <p:nvSpPr>
          <p:cNvPr id="15" name="Text 12"/>
          <p:cNvSpPr/>
          <p:nvPr/>
        </p:nvSpPr>
        <p:spPr>
          <a:xfrm>
            <a:off x="7444621" y="6925747"/>
            <a:ext cx="6581775" cy="828675"/>
          </a:xfrm>
          <a:prstGeom prst="rect">
            <a:avLst/>
          </a:prstGeom>
          <a:noFill/>
          <a:ln/>
        </p:spPr>
        <p:txBody>
          <a:bodyPr wrap="square" lIns="0" tIns="0" rIns="0" bIns="0" rtlCol="0" anchor="t"/>
          <a:lstStyle/>
          <a:p>
            <a:pPr marL="0" indent="0" algn="ctr">
              <a:lnSpc>
                <a:spcPts val="2150"/>
              </a:lnSpc>
              <a:buNone/>
            </a:pPr>
            <a:r>
              <a:rPr lang="en-US" sz="1450" dirty="0">
                <a:solidFill>
                  <a:srgbClr val="CAD6DE"/>
                </a:solidFill>
                <a:latin typeface="Cabin" pitchFamily="34" charset="0"/>
                <a:ea typeface="Cabin" pitchFamily="34" charset="-122"/>
                <a:cs typeface="Cabin" pitchFamily="34" charset="-120"/>
              </a:rPr>
              <a:t>Implement an early warning system that leverages the model's predictive capabilities to detect potential crises. This will enable rapid response, preventing financial losses and maintaining a competitive edge.</a:t>
            </a:r>
            <a:endParaRPr lang="en-US" sz="14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07096" y="318016"/>
            <a:ext cx="7557338"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Deployment</a:t>
            </a:r>
            <a:endParaRPr lang="en-US" sz="4400" dirty="0"/>
          </a:p>
        </p:txBody>
      </p:sp>
      <p:sp>
        <p:nvSpPr>
          <p:cNvPr id="3" name="Text 1"/>
          <p:cNvSpPr/>
          <p:nvPr/>
        </p:nvSpPr>
        <p:spPr>
          <a:xfrm>
            <a:off x="707096" y="1740403"/>
            <a:ext cx="6185535" cy="1918949"/>
          </a:xfrm>
          <a:prstGeom prst="rect">
            <a:avLst/>
          </a:prstGeom>
          <a:noFill/>
          <a:ln/>
        </p:spPr>
        <p:txBody>
          <a:bodyPr wrap="square" lIns="0" tIns="0" rIns="0" bIns="0" rtlCol="0" anchor="t"/>
          <a:lstStyle/>
          <a:p>
            <a:pPr marL="342900" indent="-342900" algn="l">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The Africa conflict prediction system was deployed on render</a:t>
            </a:r>
          </a:p>
          <a:p>
            <a:pPr marL="342900" indent="-342900" algn="l">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From the interface the user is required to input and submit the region and the country</a:t>
            </a:r>
          </a:p>
          <a:p>
            <a:pPr marL="342900" indent="-342900" algn="l">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The output from the deployed web app is as follows:</a:t>
            </a:r>
          </a:p>
          <a:p>
            <a:pPr marL="800100"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Conflict risk levels</a:t>
            </a:r>
          </a:p>
          <a:p>
            <a:pPr marL="800100"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Probability of conflict</a:t>
            </a:r>
          </a:p>
          <a:p>
            <a:pPr marL="800100"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Type of conflict</a:t>
            </a:r>
          </a:p>
          <a:p>
            <a:pPr marL="800100"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Conflict Summary </a:t>
            </a:r>
          </a:p>
          <a:p>
            <a:pPr marL="800100"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Recommendation to the investor</a:t>
            </a:r>
          </a:p>
          <a:p>
            <a:pPr lvl="1">
              <a:lnSpc>
                <a:spcPts val="3000"/>
              </a:lnSpc>
            </a:pPr>
            <a:endParaRPr lang="en-US" sz="1850" dirty="0">
              <a:solidFill>
                <a:srgbClr val="CAD6DE"/>
              </a:solidFill>
              <a:latin typeface="Cabin" pitchFamily="34" charset="0"/>
              <a:ea typeface="Cabin" pitchFamily="34" charset="-122"/>
              <a:cs typeface="Cabin" pitchFamily="34" charset="-120"/>
            </a:endParaRPr>
          </a:p>
          <a:p>
            <a:pPr lvl="1" indent="-342900">
              <a:lnSpc>
                <a:spcPts val="3000"/>
              </a:lnSpc>
              <a:buFont typeface="Arial" panose="020B0604020202020204" pitchFamily="34" charset="0"/>
              <a:buChar char="•"/>
            </a:pPr>
            <a:r>
              <a:rPr lang="en-US" sz="1850" dirty="0">
                <a:solidFill>
                  <a:srgbClr val="CAD6DE"/>
                </a:solidFill>
                <a:latin typeface="Cabin" pitchFamily="34" charset="0"/>
                <a:ea typeface="Cabin" pitchFamily="34" charset="-122"/>
                <a:cs typeface="Cabin" pitchFamily="34" charset="-120"/>
              </a:rPr>
              <a:t>To access the prediction service follow the link below:</a:t>
            </a:r>
          </a:p>
          <a:p>
            <a:pPr marL="342900" indent="-342900" algn="l">
              <a:lnSpc>
                <a:spcPts val="3000"/>
              </a:lnSpc>
              <a:buFont typeface="Arial" panose="020B0604020202020204" pitchFamily="34" charset="0"/>
              <a:buChar char="•"/>
            </a:pPr>
            <a:endParaRPr lang="en-US" sz="1850" dirty="0">
              <a:solidFill>
                <a:srgbClr val="CAD6DE"/>
              </a:solidFill>
              <a:latin typeface="Cabin" pitchFamily="34" charset="0"/>
              <a:ea typeface="Cabin" pitchFamily="34" charset="-122"/>
              <a:cs typeface="Cabin" pitchFamily="34" charset="-120"/>
            </a:endParaRPr>
          </a:p>
          <a:p>
            <a:pPr marL="342900" indent="-342900" algn="l">
              <a:lnSpc>
                <a:spcPts val="3000"/>
              </a:lnSpc>
              <a:buFont typeface="Arial" panose="020B0604020202020204" pitchFamily="34" charset="0"/>
              <a:buChar char="•"/>
            </a:pPr>
            <a:endParaRPr lang="en-US" sz="1850" dirty="0"/>
          </a:p>
        </p:txBody>
      </p:sp>
      <p:sp>
        <p:nvSpPr>
          <p:cNvPr id="5" name="Shape 3"/>
          <p:cNvSpPr/>
          <p:nvPr/>
        </p:nvSpPr>
        <p:spPr>
          <a:xfrm>
            <a:off x="837724" y="5245775"/>
            <a:ext cx="30480" cy="390644"/>
          </a:xfrm>
          <a:prstGeom prst="rect">
            <a:avLst/>
          </a:prstGeom>
          <a:solidFill>
            <a:srgbClr val="0A988B"/>
          </a:solidFill>
          <a:ln/>
        </p:spPr>
        <p:txBody>
          <a:bodyPr/>
          <a:lstStyle/>
          <a:p>
            <a:endParaRPr lang="en-US"/>
          </a:p>
        </p:txBody>
      </p:sp>
      <p:pic>
        <p:nvPicPr>
          <p:cNvPr id="6" name="Image 0" descr="preencoded.png"/>
          <p:cNvPicPr>
            <a:picLocks noChangeAspect="1"/>
          </p:cNvPicPr>
          <p:nvPr/>
        </p:nvPicPr>
        <p:blipFill>
          <a:blip r:embed="rId3"/>
          <a:stretch>
            <a:fillRect/>
          </a:stretch>
        </p:blipFill>
        <p:spPr>
          <a:xfrm>
            <a:off x="7614761" y="1022033"/>
            <a:ext cx="6185535" cy="6185535"/>
          </a:xfrm>
          <a:prstGeom prst="rect">
            <a:avLst/>
          </a:prstGeom>
        </p:spPr>
      </p:pic>
      <p:sp>
        <p:nvSpPr>
          <p:cNvPr id="4" name="Text 2"/>
          <p:cNvSpPr/>
          <p:nvPr/>
        </p:nvSpPr>
        <p:spPr>
          <a:xfrm>
            <a:off x="837724" y="6606677"/>
            <a:ext cx="5826562" cy="39064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t>
            </a:r>
            <a:r>
              <a:rPr lang="en-US" sz="1850" dirty="0">
                <a:solidFill>
                  <a:srgbClr val="000000"/>
                </a:solidFill>
                <a:latin typeface="Cabin" pitchFamily="34" charset="0"/>
                <a:ea typeface="Cabin" pitchFamily="34" charset="-122"/>
                <a:cs typeface="Cabin" pitchFamily="34" charset="-120"/>
              </a:rPr>
              <a:t>🔗</a:t>
            </a:r>
            <a:r>
              <a:rPr lang="en-US" sz="1850" u="sng" dirty="0">
                <a:solidFill>
                  <a:srgbClr val="0A988B"/>
                </a:solidFill>
                <a:latin typeface="Cabin" pitchFamily="34" charset="0"/>
                <a:ea typeface="Cabin" pitchFamily="34" charset="-122"/>
                <a:cs typeface="Cabin" pitchFamily="34" charset="-120"/>
                <a:hlinkClick r:id="rId4">
                  <a:extLst>
                    <a:ext uri="{A12FA001-AC4F-418D-AE19-62706E023703}">
                      <ahyp:hlinkClr xmlns:ahyp="http://schemas.microsoft.com/office/drawing/2018/hyperlinkcolor" val="tx"/>
                    </a:ext>
                  </a:extLst>
                </a:hlinkClick>
              </a:rPr>
              <a:t>Web_app link</a:t>
            </a:r>
            <a:endParaRPr lang="en-US" sz="18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5564" y="599956"/>
            <a:ext cx="4743450" cy="592931"/>
          </a:xfrm>
          <a:prstGeom prst="rect">
            <a:avLst/>
          </a:prstGeom>
          <a:noFill/>
          <a:ln/>
        </p:spPr>
        <p:txBody>
          <a:bodyPr wrap="none" lIns="0" tIns="0" rIns="0" bIns="0" rtlCol="0" anchor="t"/>
          <a:lstStyle/>
          <a:p>
            <a:pPr marL="0" indent="0" algn="l">
              <a:lnSpc>
                <a:spcPts val="4650"/>
              </a:lnSpc>
              <a:buNone/>
            </a:pPr>
            <a:r>
              <a:rPr lang="en-US" sz="3700" dirty="0">
                <a:solidFill>
                  <a:srgbClr val="FFFFFF"/>
                </a:solidFill>
                <a:latin typeface="Unbounded" pitchFamily="34" charset="0"/>
                <a:ea typeface="Unbounded" pitchFamily="34" charset="-122"/>
                <a:cs typeface="Unbounded" pitchFamily="34" charset="-120"/>
              </a:rPr>
              <a:t>Call to Action</a:t>
            </a:r>
            <a:endParaRPr lang="en-US" sz="3700" dirty="0"/>
          </a:p>
        </p:txBody>
      </p:sp>
      <p:sp>
        <p:nvSpPr>
          <p:cNvPr id="4" name="Text 1"/>
          <p:cNvSpPr/>
          <p:nvPr/>
        </p:nvSpPr>
        <p:spPr>
          <a:xfrm>
            <a:off x="705564" y="1495187"/>
            <a:ext cx="7732871" cy="644843"/>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Invest in Africa to unlock significant opportunities. Your investments drive sustainable growth and stability.</a:t>
            </a:r>
            <a:endParaRPr lang="en-US" sz="1650" dirty="0"/>
          </a:p>
        </p:txBody>
      </p:sp>
      <p:sp>
        <p:nvSpPr>
          <p:cNvPr id="5" name="Text 2"/>
          <p:cNvSpPr/>
          <p:nvPr/>
        </p:nvSpPr>
        <p:spPr>
          <a:xfrm>
            <a:off x="705564" y="2366724"/>
            <a:ext cx="7732871" cy="644843"/>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Supporting local economies creates jobs and fosters innovation. Together, we can build a prosperous future for Africa.</a:t>
            </a:r>
            <a:endParaRPr lang="en-US" sz="1650" dirty="0"/>
          </a:p>
        </p:txBody>
      </p:sp>
      <p:sp>
        <p:nvSpPr>
          <p:cNvPr id="6" name="Shape 3"/>
          <p:cNvSpPr/>
          <p:nvPr/>
        </p:nvSpPr>
        <p:spPr>
          <a:xfrm>
            <a:off x="705564" y="3464957"/>
            <a:ext cx="453509" cy="453509"/>
          </a:xfrm>
          <a:prstGeom prst="roundRect">
            <a:avLst>
              <a:gd name="adj" fmla="val 6668"/>
            </a:avLst>
          </a:prstGeom>
          <a:solidFill>
            <a:srgbClr val="304755"/>
          </a:solidFill>
          <a:ln/>
        </p:spPr>
        <p:txBody>
          <a:bodyPr/>
          <a:lstStyle/>
          <a:p>
            <a:endParaRPr lang="en-US"/>
          </a:p>
        </p:txBody>
      </p:sp>
      <p:sp>
        <p:nvSpPr>
          <p:cNvPr id="7" name="Text 4"/>
          <p:cNvSpPr/>
          <p:nvPr/>
        </p:nvSpPr>
        <p:spPr>
          <a:xfrm>
            <a:off x="789980" y="3513773"/>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1</a:t>
            </a:r>
            <a:endParaRPr lang="en-US" sz="2200" dirty="0"/>
          </a:p>
        </p:txBody>
      </p:sp>
      <p:sp>
        <p:nvSpPr>
          <p:cNvPr id="8" name="Text 5"/>
          <p:cNvSpPr/>
          <p:nvPr/>
        </p:nvSpPr>
        <p:spPr>
          <a:xfrm>
            <a:off x="1360646" y="3464957"/>
            <a:ext cx="2541270"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Economic Growth</a:t>
            </a:r>
            <a:endParaRPr lang="en-US" sz="1850" dirty="0"/>
          </a:p>
        </p:txBody>
      </p:sp>
      <p:sp>
        <p:nvSpPr>
          <p:cNvPr id="9" name="Text 6"/>
          <p:cNvSpPr/>
          <p:nvPr/>
        </p:nvSpPr>
        <p:spPr>
          <a:xfrm>
            <a:off x="1360646" y="3882271"/>
            <a:ext cx="3110627" cy="1612106"/>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Fuel Africa's expanding markets by investing in key sectors such as technology, infrastructure, and renewable energy, which are poised for exponential growth.</a:t>
            </a:r>
            <a:endParaRPr lang="en-US" sz="1650" dirty="0"/>
          </a:p>
        </p:txBody>
      </p:sp>
      <p:sp>
        <p:nvSpPr>
          <p:cNvPr id="10" name="Shape 7"/>
          <p:cNvSpPr/>
          <p:nvPr/>
        </p:nvSpPr>
        <p:spPr>
          <a:xfrm>
            <a:off x="4672846" y="3464957"/>
            <a:ext cx="453509" cy="453509"/>
          </a:xfrm>
          <a:prstGeom prst="roundRect">
            <a:avLst>
              <a:gd name="adj" fmla="val 6668"/>
            </a:avLst>
          </a:prstGeom>
          <a:solidFill>
            <a:srgbClr val="304755"/>
          </a:solidFill>
          <a:ln/>
        </p:spPr>
        <p:txBody>
          <a:bodyPr/>
          <a:lstStyle/>
          <a:p>
            <a:endParaRPr lang="en-US"/>
          </a:p>
        </p:txBody>
      </p:sp>
      <p:sp>
        <p:nvSpPr>
          <p:cNvPr id="11" name="Text 8"/>
          <p:cNvSpPr/>
          <p:nvPr/>
        </p:nvSpPr>
        <p:spPr>
          <a:xfrm>
            <a:off x="4757261" y="3513773"/>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2</a:t>
            </a:r>
            <a:endParaRPr lang="en-US" sz="2200" dirty="0"/>
          </a:p>
        </p:txBody>
      </p:sp>
      <p:sp>
        <p:nvSpPr>
          <p:cNvPr id="12" name="Text 9"/>
          <p:cNvSpPr/>
          <p:nvPr/>
        </p:nvSpPr>
        <p:spPr>
          <a:xfrm>
            <a:off x="5327928" y="3464957"/>
            <a:ext cx="2371725"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Social Impact</a:t>
            </a:r>
            <a:endParaRPr lang="en-US" sz="1850" dirty="0"/>
          </a:p>
        </p:txBody>
      </p:sp>
      <p:sp>
        <p:nvSpPr>
          <p:cNvPr id="13" name="Text 10"/>
          <p:cNvSpPr/>
          <p:nvPr/>
        </p:nvSpPr>
        <p:spPr>
          <a:xfrm>
            <a:off x="5327928" y="3882271"/>
            <a:ext cx="3110627" cy="1934528"/>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Drive positive change in communities by supporting education, healthcare, and sustainable agriculture initiatives that improve livelihoods and promote inclusive development.</a:t>
            </a:r>
            <a:endParaRPr lang="en-US" sz="1650" dirty="0"/>
          </a:p>
        </p:txBody>
      </p:sp>
      <p:sp>
        <p:nvSpPr>
          <p:cNvPr id="14" name="Shape 11"/>
          <p:cNvSpPr/>
          <p:nvPr/>
        </p:nvSpPr>
        <p:spPr>
          <a:xfrm>
            <a:off x="705564" y="6245066"/>
            <a:ext cx="453509" cy="453509"/>
          </a:xfrm>
          <a:prstGeom prst="roundRect">
            <a:avLst>
              <a:gd name="adj" fmla="val 6668"/>
            </a:avLst>
          </a:prstGeom>
          <a:solidFill>
            <a:srgbClr val="304755"/>
          </a:solidFill>
          <a:ln/>
        </p:spPr>
        <p:txBody>
          <a:bodyPr/>
          <a:lstStyle/>
          <a:p>
            <a:endParaRPr lang="en-US"/>
          </a:p>
        </p:txBody>
      </p:sp>
      <p:sp>
        <p:nvSpPr>
          <p:cNvPr id="15" name="Text 12"/>
          <p:cNvSpPr/>
          <p:nvPr/>
        </p:nvSpPr>
        <p:spPr>
          <a:xfrm>
            <a:off x="789980" y="6293882"/>
            <a:ext cx="284559" cy="355759"/>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3</a:t>
            </a:r>
            <a:endParaRPr lang="en-US" sz="2200" dirty="0"/>
          </a:p>
        </p:txBody>
      </p:sp>
      <p:sp>
        <p:nvSpPr>
          <p:cNvPr id="16" name="Text 13"/>
          <p:cNvSpPr/>
          <p:nvPr/>
        </p:nvSpPr>
        <p:spPr>
          <a:xfrm>
            <a:off x="1360646" y="6245066"/>
            <a:ext cx="2371725" cy="296466"/>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High Returns</a:t>
            </a:r>
            <a:endParaRPr lang="en-US" sz="1850" dirty="0"/>
          </a:p>
        </p:txBody>
      </p:sp>
      <p:sp>
        <p:nvSpPr>
          <p:cNvPr id="17" name="Text 14"/>
          <p:cNvSpPr/>
          <p:nvPr/>
        </p:nvSpPr>
        <p:spPr>
          <a:xfrm>
            <a:off x="1360646" y="6662380"/>
            <a:ext cx="7077789" cy="967264"/>
          </a:xfrm>
          <a:prstGeom prst="rect">
            <a:avLst/>
          </a:prstGeom>
          <a:noFill/>
          <a:ln/>
        </p:spPr>
        <p:txBody>
          <a:bodyPr wrap="square" lIns="0" tIns="0" rIns="0" bIns="0" rtlCol="0" anchor="t"/>
          <a:lstStyle/>
          <a:p>
            <a:pPr marL="0" indent="0" algn="l">
              <a:lnSpc>
                <a:spcPts val="2500"/>
              </a:lnSpc>
              <a:buNone/>
            </a:pPr>
            <a:r>
              <a:rPr lang="en-US" sz="1650" dirty="0">
                <a:solidFill>
                  <a:srgbClr val="CAD6DE"/>
                </a:solidFill>
                <a:latin typeface="Cabin" pitchFamily="34" charset="0"/>
                <a:ea typeface="Cabin" pitchFamily="34" charset="-122"/>
                <a:cs typeface="Cabin" pitchFamily="34" charset="-120"/>
              </a:rPr>
              <a:t>Benefit from emerging market potential by capitalizing on the increasing consumer base, resource-rich environment, and strategic location for global trade, offering substantial returns on investment.</a:t>
            </a:r>
            <a:endParaRPr lang="en-US" sz="16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299573"/>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Thank You</a:t>
            </a:r>
            <a:endParaRPr lang="en-US" sz="4400" dirty="0"/>
          </a:p>
        </p:txBody>
      </p:sp>
      <p:sp>
        <p:nvSpPr>
          <p:cNvPr id="4" name="Text 1"/>
          <p:cNvSpPr/>
          <p:nvPr/>
        </p:nvSpPr>
        <p:spPr>
          <a:xfrm>
            <a:off x="837724" y="3362563"/>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Thank you for considering our conflict analysis. We offer support for strategic investment decisions. This aims to mitigate risk and promote stability in Africa.</a:t>
            </a:r>
            <a:endParaRPr lang="en-US" sz="1850" dirty="0"/>
          </a:p>
        </p:txBody>
      </p:sp>
      <p:sp>
        <p:nvSpPr>
          <p:cNvPr id="5" name="Text 2"/>
          <p:cNvSpPr/>
          <p:nvPr/>
        </p:nvSpPr>
        <p:spPr>
          <a:xfrm>
            <a:off x="837724" y="4780836"/>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Our insights enable informed and responsible investments. Together, we can drive economic growth and foster lasting peace. This will create a prosperous future for all.</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45450" y="585668"/>
            <a:ext cx="5011936" cy="626507"/>
          </a:xfrm>
          <a:prstGeom prst="rect">
            <a:avLst/>
          </a:prstGeom>
          <a:noFill/>
          <a:ln/>
        </p:spPr>
        <p:txBody>
          <a:bodyPr wrap="none" lIns="0" tIns="0" rIns="0" bIns="0" rtlCol="0" anchor="t"/>
          <a:lstStyle/>
          <a:p>
            <a:pPr marL="0" indent="0" algn="l">
              <a:lnSpc>
                <a:spcPts val="4900"/>
              </a:lnSpc>
              <a:buNone/>
            </a:pPr>
            <a:r>
              <a:rPr lang="en-US" sz="3900" dirty="0">
                <a:solidFill>
                  <a:srgbClr val="FFFFFF"/>
                </a:solidFill>
                <a:latin typeface="Unbounded" pitchFamily="34" charset="0"/>
                <a:ea typeface="Unbounded" pitchFamily="34" charset="-122"/>
                <a:cs typeface="Unbounded" pitchFamily="34" charset="-120"/>
              </a:rPr>
              <a:t>Our Team – Group 11</a:t>
            </a:r>
            <a:endParaRPr lang="en-US" sz="3900" dirty="0"/>
          </a:p>
        </p:txBody>
      </p:sp>
      <p:pic>
        <p:nvPicPr>
          <p:cNvPr id="3" name="Image 0" descr="preencoded.png"/>
          <p:cNvPicPr>
            <a:picLocks noChangeAspect="1"/>
          </p:cNvPicPr>
          <p:nvPr/>
        </p:nvPicPr>
        <p:blipFill>
          <a:blip r:embed="rId3"/>
          <a:stretch>
            <a:fillRect/>
          </a:stretch>
        </p:blipFill>
        <p:spPr>
          <a:xfrm>
            <a:off x="1852230" y="1717790"/>
            <a:ext cx="3045262" cy="1882021"/>
          </a:xfrm>
          <a:prstGeom prst="rect">
            <a:avLst/>
          </a:prstGeom>
        </p:spPr>
      </p:pic>
      <p:sp>
        <p:nvSpPr>
          <p:cNvPr id="4" name="Text 1"/>
          <p:cNvSpPr/>
          <p:nvPr/>
        </p:nvSpPr>
        <p:spPr>
          <a:xfrm>
            <a:off x="1852230" y="3866035"/>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Kelvin Njenga- Data Scientist</a:t>
            </a:r>
            <a:endParaRPr lang="en-US" sz="1950" dirty="0"/>
          </a:p>
        </p:txBody>
      </p:sp>
      <p:pic>
        <p:nvPicPr>
          <p:cNvPr id="5" name="Image 1" descr="preencoded.png"/>
          <p:cNvPicPr>
            <a:picLocks noChangeAspect="1"/>
          </p:cNvPicPr>
          <p:nvPr/>
        </p:nvPicPr>
        <p:blipFill>
          <a:blip r:embed="rId4"/>
          <a:stretch>
            <a:fillRect/>
          </a:stretch>
        </p:blipFill>
        <p:spPr>
          <a:xfrm>
            <a:off x="8581642" y="1717790"/>
            <a:ext cx="3045262" cy="1882021"/>
          </a:xfrm>
          <a:prstGeom prst="rect">
            <a:avLst/>
          </a:prstGeom>
        </p:spPr>
      </p:pic>
      <p:sp>
        <p:nvSpPr>
          <p:cNvPr id="6" name="Text 2"/>
          <p:cNvSpPr/>
          <p:nvPr/>
        </p:nvSpPr>
        <p:spPr>
          <a:xfrm>
            <a:off x="8581642" y="3866035"/>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Josphat Wanjiru- Data Scientist</a:t>
            </a:r>
            <a:endParaRPr lang="en-US" sz="1950" dirty="0"/>
          </a:p>
        </p:txBody>
      </p:sp>
      <p:pic>
        <p:nvPicPr>
          <p:cNvPr id="7" name="Image 2" descr="preencoded.png"/>
          <p:cNvPicPr>
            <a:picLocks noChangeAspect="1"/>
          </p:cNvPicPr>
          <p:nvPr/>
        </p:nvPicPr>
        <p:blipFill>
          <a:blip r:embed="rId5"/>
          <a:stretch>
            <a:fillRect/>
          </a:stretch>
        </p:blipFill>
        <p:spPr>
          <a:xfrm>
            <a:off x="7315200" y="4998158"/>
            <a:ext cx="3045262" cy="1882021"/>
          </a:xfrm>
          <a:prstGeom prst="rect">
            <a:avLst/>
          </a:prstGeom>
        </p:spPr>
      </p:pic>
      <p:sp>
        <p:nvSpPr>
          <p:cNvPr id="8" name="Text 3"/>
          <p:cNvSpPr/>
          <p:nvPr/>
        </p:nvSpPr>
        <p:spPr>
          <a:xfrm>
            <a:off x="7315200" y="7146403"/>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Monica Wanjiru- Data Scientist</a:t>
            </a:r>
            <a:endParaRPr lang="en-US" sz="1950" dirty="0"/>
          </a:p>
        </p:txBody>
      </p:sp>
      <p:pic>
        <p:nvPicPr>
          <p:cNvPr id="9" name="Image 3" descr="preencoded.png"/>
          <p:cNvPicPr>
            <a:picLocks noChangeAspect="1"/>
          </p:cNvPicPr>
          <p:nvPr/>
        </p:nvPicPr>
        <p:blipFill>
          <a:blip r:embed="rId6"/>
          <a:stretch>
            <a:fillRect/>
          </a:stretch>
        </p:blipFill>
        <p:spPr>
          <a:xfrm>
            <a:off x="3694186" y="4998158"/>
            <a:ext cx="3045381" cy="1882140"/>
          </a:xfrm>
          <a:prstGeom prst="rect">
            <a:avLst/>
          </a:prstGeom>
        </p:spPr>
      </p:pic>
      <p:sp>
        <p:nvSpPr>
          <p:cNvPr id="10" name="Text 4"/>
          <p:cNvSpPr/>
          <p:nvPr/>
        </p:nvSpPr>
        <p:spPr>
          <a:xfrm>
            <a:off x="3694186" y="7146522"/>
            <a:ext cx="3045381"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Nicholas Miencha- Data Scientist</a:t>
            </a:r>
            <a:endParaRPr lang="en-US" sz="1950" dirty="0"/>
          </a:p>
        </p:txBody>
      </p:sp>
      <p:pic>
        <p:nvPicPr>
          <p:cNvPr id="11" name="Image 4" descr="preencoded.png"/>
          <p:cNvPicPr>
            <a:picLocks noChangeAspect="1"/>
          </p:cNvPicPr>
          <p:nvPr/>
        </p:nvPicPr>
        <p:blipFill>
          <a:blip r:embed="rId7"/>
          <a:stretch>
            <a:fillRect/>
          </a:stretch>
        </p:blipFill>
        <p:spPr>
          <a:xfrm>
            <a:off x="5216936" y="1717790"/>
            <a:ext cx="3045262" cy="1882021"/>
          </a:xfrm>
          <a:prstGeom prst="rect">
            <a:avLst/>
          </a:prstGeom>
        </p:spPr>
      </p:pic>
      <p:sp>
        <p:nvSpPr>
          <p:cNvPr id="12" name="Text 5"/>
          <p:cNvSpPr/>
          <p:nvPr/>
        </p:nvSpPr>
        <p:spPr>
          <a:xfrm>
            <a:off x="5216936" y="3866035"/>
            <a:ext cx="3045262" cy="626507"/>
          </a:xfrm>
          <a:prstGeom prst="rect">
            <a:avLst/>
          </a:prstGeom>
          <a:noFill/>
          <a:ln/>
        </p:spPr>
        <p:txBody>
          <a:bodyPr wrap="squar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Colleta Kiilu- Data Scientist</a:t>
            </a:r>
            <a:endParaRPr lang="en-US" sz="19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85762"/>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Overview</a:t>
            </a:r>
            <a:endParaRPr lang="en-US" sz="4400" dirty="0"/>
          </a:p>
        </p:txBody>
      </p:sp>
      <p:sp>
        <p:nvSpPr>
          <p:cNvPr id="3" name="Shape 1"/>
          <p:cNvSpPr/>
          <p:nvPr/>
        </p:nvSpPr>
        <p:spPr>
          <a:xfrm>
            <a:off x="837724" y="3468529"/>
            <a:ext cx="4158734" cy="2475190"/>
          </a:xfrm>
          <a:prstGeom prst="roundRect">
            <a:avLst>
              <a:gd name="adj" fmla="val 1451"/>
            </a:avLst>
          </a:prstGeom>
          <a:solidFill>
            <a:srgbClr val="304755"/>
          </a:solidFill>
          <a:ln/>
        </p:spPr>
        <p:txBody>
          <a:bodyPr/>
          <a:lstStyle/>
          <a:p>
            <a:endParaRPr lang="en-US"/>
          </a:p>
        </p:txBody>
      </p:sp>
      <p:sp>
        <p:nvSpPr>
          <p:cNvPr id="4" name="Text 2"/>
          <p:cNvSpPr/>
          <p:nvPr/>
        </p:nvSpPr>
        <p:spPr>
          <a:xfrm>
            <a:off x="1077039" y="3707844"/>
            <a:ext cx="368010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Business and Conflict Analysis</a:t>
            </a:r>
            <a:endParaRPr lang="en-US" sz="2200" dirty="0"/>
          </a:p>
        </p:txBody>
      </p:sp>
      <p:sp>
        <p:nvSpPr>
          <p:cNvPr id="5" name="Text 3"/>
          <p:cNvSpPr/>
          <p:nvPr/>
        </p:nvSpPr>
        <p:spPr>
          <a:xfrm>
            <a:off x="1077039" y="4555331"/>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Understanding the intersection of business investments and conflict zones in Africa.</a:t>
            </a:r>
            <a:endParaRPr lang="en-US" sz="1850" dirty="0"/>
          </a:p>
        </p:txBody>
      </p:sp>
      <p:sp>
        <p:nvSpPr>
          <p:cNvPr id="6" name="Shape 4"/>
          <p:cNvSpPr/>
          <p:nvPr/>
        </p:nvSpPr>
        <p:spPr>
          <a:xfrm>
            <a:off x="5235773" y="3468529"/>
            <a:ext cx="4158734" cy="2475190"/>
          </a:xfrm>
          <a:prstGeom prst="roundRect">
            <a:avLst>
              <a:gd name="adj" fmla="val 1451"/>
            </a:avLst>
          </a:prstGeom>
          <a:solidFill>
            <a:srgbClr val="304755"/>
          </a:solidFill>
          <a:ln/>
        </p:spPr>
        <p:txBody>
          <a:bodyPr/>
          <a:lstStyle/>
          <a:p>
            <a:endParaRPr lang="en-US"/>
          </a:p>
        </p:txBody>
      </p:sp>
      <p:sp>
        <p:nvSpPr>
          <p:cNvPr id="7" name="Text 5"/>
          <p:cNvSpPr/>
          <p:nvPr/>
        </p:nvSpPr>
        <p:spPr>
          <a:xfrm>
            <a:off x="5475089" y="3707844"/>
            <a:ext cx="3428286"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Data-Driven Insights</a:t>
            </a:r>
            <a:endParaRPr lang="en-US" sz="2200" dirty="0"/>
          </a:p>
        </p:txBody>
      </p:sp>
      <p:sp>
        <p:nvSpPr>
          <p:cNvPr id="8" name="Text 6"/>
          <p:cNvSpPr/>
          <p:nvPr/>
        </p:nvSpPr>
        <p:spPr>
          <a:xfrm>
            <a:off x="5475089" y="4203383"/>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Leveraging data cleaning and visualisation techniques to get geographical insights.</a:t>
            </a:r>
            <a:endParaRPr lang="en-US" sz="1850" dirty="0"/>
          </a:p>
        </p:txBody>
      </p:sp>
      <p:sp>
        <p:nvSpPr>
          <p:cNvPr id="9" name="Shape 7"/>
          <p:cNvSpPr/>
          <p:nvPr/>
        </p:nvSpPr>
        <p:spPr>
          <a:xfrm>
            <a:off x="9633823" y="3468529"/>
            <a:ext cx="4158734" cy="2475190"/>
          </a:xfrm>
          <a:prstGeom prst="roundRect">
            <a:avLst>
              <a:gd name="adj" fmla="val 1451"/>
            </a:avLst>
          </a:prstGeom>
          <a:solidFill>
            <a:srgbClr val="304755"/>
          </a:solidFill>
          <a:ln/>
        </p:spPr>
        <p:txBody>
          <a:bodyPr/>
          <a:lstStyle/>
          <a:p>
            <a:endParaRPr lang="en-US"/>
          </a:p>
        </p:txBody>
      </p:sp>
      <p:sp>
        <p:nvSpPr>
          <p:cNvPr id="10" name="Text 8"/>
          <p:cNvSpPr/>
          <p:nvPr/>
        </p:nvSpPr>
        <p:spPr>
          <a:xfrm>
            <a:off x="9873139" y="370784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Modelling and </a:t>
            </a:r>
          </a:p>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Deployment</a:t>
            </a:r>
            <a:endParaRPr lang="en-US" sz="2200" dirty="0"/>
          </a:p>
        </p:txBody>
      </p:sp>
      <p:sp>
        <p:nvSpPr>
          <p:cNvPr id="11" name="Text 9"/>
          <p:cNvSpPr/>
          <p:nvPr/>
        </p:nvSpPr>
        <p:spPr>
          <a:xfrm>
            <a:off x="9873258" y="4408885"/>
            <a:ext cx="3680103"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Applying predictive modelling for informed decision-making and risk mitigation.</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374940"/>
            <a:ext cx="8198644"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Business Understanding</a:t>
            </a:r>
            <a:endParaRPr lang="en-US" sz="4400" dirty="0"/>
          </a:p>
        </p:txBody>
      </p:sp>
      <p:sp>
        <p:nvSpPr>
          <p:cNvPr id="3" name="Shape 1"/>
          <p:cNvSpPr/>
          <p:nvPr/>
        </p:nvSpPr>
        <p:spPr>
          <a:xfrm>
            <a:off x="837724" y="3826907"/>
            <a:ext cx="538520" cy="538520"/>
          </a:xfrm>
          <a:prstGeom prst="roundRect">
            <a:avLst>
              <a:gd name="adj" fmla="val 6668"/>
            </a:avLst>
          </a:prstGeom>
          <a:solidFill>
            <a:srgbClr val="304755"/>
          </a:solidFill>
          <a:ln/>
        </p:spPr>
        <p:txBody>
          <a:bodyPr/>
          <a:lstStyle/>
          <a:p>
            <a:endParaRPr lang="en-US"/>
          </a:p>
        </p:txBody>
      </p:sp>
      <p:sp>
        <p:nvSpPr>
          <p:cNvPr id="4" name="Text 2"/>
          <p:cNvSpPr/>
          <p:nvPr/>
        </p:nvSpPr>
        <p:spPr>
          <a:xfrm>
            <a:off x="93797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1</a:t>
            </a:r>
            <a:endParaRPr lang="en-US" sz="2650" dirty="0"/>
          </a:p>
        </p:txBody>
      </p:sp>
      <p:sp>
        <p:nvSpPr>
          <p:cNvPr id="5" name="Text 3"/>
          <p:cNvSpPr/>
          <p:nvPr/>
        </p:nvSpPr>
        <p:spPr>
          <a:xfrm>
            <a:off x="1615559"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Market Entry</a:t>
            </a:r>
            <a:endParaRPr lang="en-US" sz="2200" dirty="0"/>
          </a:p>
        </p:txBody>
      </p:sp>
      <p:sp>
        <p:nvSpPr>
          <p:cNvPr id="6" name="Text 4"/>
          <p:cNvSpPr/>
          <p:nvPr/>
        </p:nvSpPr>
        <p:spPr>
          <a:xfrm>
            <a:off x="1615559" y="4322445"/>
            <a:ext cx="3380899"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Understand the local market dynamics before investing.</a:t>
            </a:r>
            <a:endParaRPr lang="en-US" sz="1850" dirty="0"/>
          </a:p>
        </p:txBody>
      </p:sp>
      <p:sp>
        <p:nvSpPr>
          <p:cNvPr id="7" name="Shape 5"/>
          <p:cNvSpPr/>
          <p:nvPr/>
        </p:nvSpPr>
        <p:spPr>
          <a:xfrm>
            <a:off x="5235773" y="3826907"/>
            <a:ext cx="538520" cy="538520"/>
          </a:xfrm>
          <a:prstGeom prst="roundRect">
            <a:avLst>
              <a:gd name="adj" fmla="val 6668"/>
            </a:avLst>
          </a:prstGeom>
          <a:solidFill>
            <a:srgbClr val="304755"/>
          </a:solidFill>
          <a:ln/>
        </p:spPr>
        <p:txBody>
          <a:bodyPr/>
          <a:lstStyle/>
          <a:p>
            <a:endParaRPr lang="en-US"/>
          </a:p>
        </p:txBody>
      </p:sp>
      <p:sp>
        <p:nvSpPr>
          <p:cNvPr id="8" name="Text 6"/>
          <p:cNvSpPr/>
          <p:nvPr/>
        </p:nvSpPr>
        <p:spPr>
          <a:xfrm>
            <a:off x="533602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2</a:t>
            </a:r>
            <a:endParaRPr lang="en-US" sz="2650" dirty="0"/>
          </a:p>
        </p:txBody>
      </p:sp>
      <p:sp>
        <p:nvSpPr>
          <p:cNvPr id="9" name="Text 7"/>
          <p:cNvSpPr/>
          <p:nvPr/>
        </p:nvSpPr>
        <p:spPr>
          <a:xfrm>
            <a:off x="6013609"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Risk</a:t>
            </a:r>
            <a:endParaRPr lang="en-US" sz="2200" dirty="0"/>
          </a:p>
        </p:txBody>
      </p:sp>
      <p:sp>
        <p:nvSpPr>
          <p:cNvPr id="10" name="Text 8"/>
          <p:cNvSpPr/>
          <p:nvPr/>
        </p:nvSpPr>
        <p:spPr>
          <a:xfrm>
            <a:off x="6013609" y="4322445"/>
            <a:ext cx="3380899" cy="1532096"/>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Assess potential risks to ensure safe operations. Political instability can threaten investments.</a:t>
            </a:r>
            <a:endParaRPr lang="en-US" sz="1850" dirty="0"/>
          </a:p>
        </p:txBody>
      </p:sp>
      <p:sp>
        <p:nvSpPr>
          <p:cNvPr id="11" name="Shape 9"/>
          <p:cNvSpPr/>
          <p:nvPr/>
        </p:nvSpPr>
        <p:spPr>
          <a:xfrm>
            <a:off x="9633823" y="3826907"/>
            <a:ext cx="538520" cy="538520"/>
          </a:xfrm>
          <a:prstGeom prst="roundRect">
            <a:avLst>
              <a:gd name="adj" fmla="val 6668"/>
            </a:avLst>
          </a:prstGeom>
          <a:solidFill>
            <a:srgbClr val="304755"/>
          </a:solidFill>
          <a:ln/>
        </p:spPr>
        <p:txBody>
          <a:bodyPr/>
          <a:lstStyle/>
          <a:p>
            <a:endParaRPr lang="en-US"/>
          </a:p>
        </p:txBody>
      </p:sp>
      <p:sp>
        <p:nvSpPr>
          <p:cNvPr id="12" name="Text 10"/>
          <p:cNvSpPr/>
          <p:nvPr/>
        </p:nvSpPr>
        <p:spPr>
          <a:xfrm>
            <a:off x="9734074" y="3884890"/>
            <a:ext cx="337899" cy="422434"/>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3</a:t>
            </a:r>
            <a:endParaRPr lang="en-US" sz="2650" dirty="0"/>
          </a:p>
        </p:txBody>
      </p:sp>
      <p:sp>
        <p:nvSpPr>
          <p:cNvPr id="13" name="Text 11"/>
          <p:cNvSpPr/>
          <p:nvPr/>
        </p:nvSpPr>
        <p:spPr>
          <a:xfrm>
            <a:off x="10411658" y="382690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Opportunity</a:t>
            </a:r>
            <a:endParaRPr lang="en-US" sz="2200" dirty="0"/>
          </a:p>
        </p:txBody>
      </p:sp>
      <p:sp>
        <p:nvSpPr>
          <p:cNvPr id="14" name="Text 12"/>
          <p:cNvSpPr/>
          <p:nvPr/>
        </p:nvSpPr>
        <p:spPr>
          <a:xfrm>
            <a:off x="10411658" y="4322445"/>
            <a:ext cx="3380899"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Identify new opportunities for investment. Emerging markets offer high growth.</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77716"/>
          </a:xfrm>
          <a:prstGeom prst="rect">
            <a:avLst/>
          </a:prstGeom>
        </p:spPr>
      </p:pic>
      <p:sp>
        <p:nvSpPr>
          <p:cNvPr id="3" name="Text 0"/>
          <p:cNvSpPr/>
          <p:nvPr/>
        </p:nvSpPr>
        <p:spPr>
          <a:xfrm>
            <a:off x="749737" y="3266718"/>
            <a:ext cx="5913477" cy="629960"/>
          </a:xfrm>
          <a:prstGeom prst="rect">
            <a:avLst/>
          </a:prstGeom>
          <a:noFill/>
          <a:ln/>
        </p:spPr>
        <p:txBody>
          <a:bodyPr wrap="none" lIns="0" tIns="0" rIns="0" bIns="0" rtlCol="0" anchor="t"/>
          <a:lstStyle/>
          <a:p>
            <a:pPr marL="0" indent="0" algn="l">
              <a:lnSpc>
                <a:spcPts val="4950"/>
              </a:lnSpc>
              <a:buNone/>
            </a:pPr>
            <a:r>
              <a:rPr lang="en-US" sz="3950" dirty="0">
                <a:solidFill>
                  <a:srgbClr val="FFFFFF"/>
                </a:solidFill>
                <a:latin typeface="Unbounded" pitchFamily="34" charset="0"/>
                <a:ea typeface="Unbounded" pitchFamily="34" charset="-122"/>
                <a:cs typeface="Unbounded" pitchFamily="34" charset="-120"/>
              </a:rPr>
              <a:t>Problem Statement</a:t>
            </a:r>
            <a:endParaRPr lang="en-US" sz="3950" dirty="0"/>
          </a:p>
        </p:txBody>
      </p:sp>
      <p:sp>
        <p:nvSpPr>
          <p:cNvPr id="4" name="Shape 1"/>
          <p:cNvSpPr/>
          <p:nvPr/>
        </p:nvSpPr>
        <p:spPr>
          <a:xfrm>
            <a:off x="749737" y="4458891"/>
            <a:ext cx="481965" cy="481965"/>
          </a:xfrm>
          <a:prstGeom prst="roundRect">
            <a:avLst>
              <a:gd name="adj" fmla="val 6667"/>
            </a:avLst>
          </a:prstGeom>
          <a:solidFill>
            <a:srgbClr val="304755"/>
          </a:solidFill>
          <a:ln/>
        </p:spPr>
        <p:txBody>
          <a:bodyPr/>
          <a:lstStyle/>
          <a:p>
            <a:endParaRPr lang="en-US"/>
          </a:p>
        </p:txBody>
      </p:sp>
      <p:sp>
        <p:nvSpPr>
          <p:cNvPr id="5" name="Text 2"/>
          <p:cNvSpPr/>
          <p:nvPr/>
        </p:nvSpPr>
        <p:spPr>
          <a:xfrm>
            <a:off x="839510"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6" name="Text 3"/>
          <p:cNvSpPr/>
          <p:nvPr/>
        </p:nvSpPr>
        <p:spPr>
          <a:xfrm>
            <a:off x="1445895" y="4458891"/>
            <a:ext cx="2927747"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Multinational Client</a:t>
            </a:r>
            <a:endParaRPr lang="en-US" sz="1950" dirty="0"/>
          </a:p>
        </p:txBody>
      </p:sp>
      <p:sp>
        <p:nvSpPr>
          <p:cNvPr id="7" name="Text 4"/>
          <p:cNvSpPr/>
          <p:nvPr/>
        </p:nvSpPr>
        <p:spPr>
          <a:xfrm>
            <a:off x="1445895" y="4902398"/>
            <a:ext cx="3538061" cy="2055971"/>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VMagic Leather, a multinational corporation, is looking to establish a new manufacturing plant in Africa. They require a location that offers long-term stability and minimal risk to their investment and operations.</a:t>
            </a:r>
            <a:endParaRPr lang="en-US" sz="1650" dirty="0"/>
          </a:p>
        </p:txBody>
      </p:sp>
      <p:sp>
        <p:nvSpPr>
          <p:cNvPr id="8" name="Shape 5"/>
          <p:cNvSpPr/>
          <p:nvPr/>
        </p:nvSpPr>
        <p:spPr>
          <a:xfrm>
            <a:off x="5198150" y="4458891"/>
            <a:ext cx="481965" cy="481965"/>
          </a:xfrm>
          <a:prstGeom prst="roundRect">
            <a:avLst>
              <a:gd name="adj" fmla="val 6667"/>
            </a:avLst>
          </a:prstGeom>
          <a:solidFill>
            <a:srgbClr val="304755"/>
          </a:solidFill>
          <a:ln/>
        </p:spPr>
        <p:txBody>
          <a:bodyPr/>
          <a:lstStyle/>
          <a:p>
            <a:endParaRPr lang="en-US"/>
          </a:p>
        </p:txBody>
      </p:sp>
      <p:sp>
        <p:nvSpPr>
          <p:cNvPr id="9" name="Text 6"/>
          <p:cNvSpPr/>
          <p:nvPr/>
        </p:nvSpPr>
        <p:spPr>
          <a:xfrm>
            <a:off x="5287923"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10" name="Text 7"/>
          <p:cNvSpPr/>
          <p:nvPr/>
        </p:nvSpPr>
        <p:spPr>
          <a:xfrm>
            <a:off x="5894308" y="4458891"/>
            <a:ext cx="2520196"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Data Analysis</a:t>
            </a:r>
            <a:endParaRPr lang="en-US" sz="1950" dirty="0"/>
          </a:p>
        </p:txBody>
      </p:sp>
      <p:sp>
        <p:nvSpPr>
          <p:cNvPr id="11" name="Text 8"/>
          <p:cNvSpPr/>
          <p:nvPr/>
        </p:nvSpPr>
        <p:spPr>
          <a:xfrm>
            <a:off x="5894308" y="4902398"/>
            <a:ext cx="3538061" cy="2398633"/>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Extensive data analysis is required to pinpoint potential conflict hotspots across the continent. The analysis should also aim to forecast future events that could impact the stability of various regions, enabling proactive decision-making.</a:t>
            </a:r>
            <a:endParaRPr lang="en-US" sz="1650" dirty="0"/>
          </a:p>
        </p:txBody>
      </p:sp>
      <p:sp>
        <p:nvSpPr>
          <p:cNvPr id="12" name="Shape 9"/>
          <p:cNvSpPr/>
          <p:nvPr/>
        </p:nvSpPr>
        <p:spPr>
          <a:xfrm>
            <a:off x="9646563" y="4458891"/>
            <a:ext cx="481965" cy="481965"/>
          </a:xfrm>
          <a:prstGeom prst="roundRect">
            <a:avLst>
              <a:gd name="adj" fmla="val 6667"/>
            </a:avLst>
          </a:prstGeom>
          <a:solidFill>
            <a:srgbClr val="304755"/>
          </a:solidFill>
          <a:ln/>
        </p:spPr>
        <p:txBody>
          <a:bodyPr/>
          <a:lstStyle/>
          <a:p>
            <a:endParaRPr lang="en-US"/>
          </a:p>
        </p:txBody>
      </p:sp>
      <p:sp>
        <p:nvSpPr>
          <p:cNvPr id="13" name="Text 10"/>
          <p:cNvSpPr/>
          <p:nvPr/>
        </p:nvSpPr>
        <p:spPr>
          <a:xfrm>
            <a:off x="9736336" y="4510861"/>
            <a:ext cx="302419" cy="378023"/>
          </a:xfrm>
          <a:prstGeom prst="rect">
            <a:avLst/>
          </a:prstGeom>
          <a:noFill/>
          <a:ln/>
        </p:spPr>
        <p:txBody>
          <a:bodyPr wrap="none" lIns="0" tIns="0" rIns="0" bIns="0" rtlCol="0" anchor="t"/>
          <a:lstStyle/>
          <a:p>
            <a:pPr marL="0" indent="0" algn="ctr">
              <a:lnSpc>
                <a:spcPts val="235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4" name="Text 11"/>
          <p:cNvSpPr/>
          <p:nvPr/>
        </p:nvSpPr>
        <p:spPr>
          <a:xfrm>
            <a:off x="10342721" y="4458891"/>
            <a:ext cx="2563773" cy="315039"/>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Risk Assessment</a:t>
            </a:r>
            <a:endParaRPr lang="en-US" sz="1950" dirty="0"/>
          </a:p>
        </p:txBody>
      </p:sp>
      <p:sp>
        <p:nvSpPr>
          <p:cNvPr id="15" name="Text 12"/>
          <p:cNvSpPr/>
          <p:nvPr/>
        </p:nvSpPr>
        <p:spPr>
          <a:xfrm>
            <a:off x="10342721" y="4902398"/>
            <a:ext cx="3538061" cy="2741295"/>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A comprehensive risk assessment model needs to be developed to evaluate the risks associated with different locations. This model will guide VMagic Leather's investment decisions by providing a clear understanding of potential challenges and opportunities.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4604" y="641271"/>
            <a:ext cx="4333756" cy="541734"/>
          </a:xfrm>
          <a:prstGeom prst="rect">
            <a:avLst/>
          </a:prstGeom>
          <a:noFill/>
          <a:ln/>
        </p:spPr>
        <p:txBody>
          <a:bodyPr wrap="none" lIns="0" tIns="0" rIns="0" bIns="0" rtlCol="0" anchor="t"/>
          <a:lstStyle/>
          <a:p>
            <a:pPr marL="0" indent="0" algn="l">
              <a:lnSpc>
                <a:spcPts val="4250"/>
              </a:lnSpc>
              <a:buNone/>
            </a:pPr>
            <a:r>
              <a:rPr lang="en-US" sz="3400" dirty="0">
                <a:solidFill>
                  <a:srgbClr val="FFFFFF"/>
                </a:solidFill>
                <a:latin typeface="Unbounded" pitchFamily="34" charset="0"/>
                <a:ea typeface="Unbounded" pitchFamily="34" charset="-122"/>
                <a:cs typeface="Unbounded" pitchFamily="34" charset="-120"/>
              </a:rPr>
              <a:t>Objectives</a:t>
            </a:r>
            <a:endParaRPr lang="en-US" sz="3400" dirty="0"/>
          </a:p>
        </p:txBody>
      </p:sp>
      <p:grpSp>
        <p:nvGrpSpPr>
          <p:cNvPr id="22" name="Group 21">
            <a:extLst>
              <a:ext uri="{FF2B5EF4-FFF2-40B4-BE49-F238E27FC236}">
                <a16:creationId xmlns:a16="http://schemas.microsoft.com/office/drawing/2014/main" id="{BCD04B6B-3B46-EECF-2AA8-CDFFC2F4F91D}"/>
              </a:ext>
            </a:extLst>
          </p:cNvPr>
          <p:cNvGrpSpPr/>
          <p:nvPr/>
        </p:nvGrpSpPr>
        <p:grpSpPr>
          <a:xfrm>
            <a:off x="644604" y="3676038"/>
            <a:ext cx="3835360" cy="1928217"/>
            <a:chOff x="644604" y="1459230"/>
            <a:chExt cx="3835360" cy="1928217"/>
          </a:xfrm>
        </p:grpSpPr>
        <p:sp>
          <p:nvSpPr>
            <p:cNvPr id="4" name="Shape 1"/>
            <p:cNvSpPr/>
            <p:nvPr/>
          </p:nvSpPr>
          <p:spPr>
            <a:xfrm>
              <a:off x="644604" y="1459230"/>
              <a:ext cx="3835360" cy="1928217"/>
            </a:xfrm>
            <a:prstGeom prst="roundRect">
              <a:avLst>
                <a:gd name="adj" fmla="val 1433"/>
              </a:avLst>
            </a:prstGeom>
            <a:solidFill>
              <a:srgbClr val="304755"/>
            </a:solidFill>
            <a:ln/>
          </p:spPr>
          <p:txBody>
            <a:bodyPr/>
            <a:lstStyle/>
            <a:p>
              <a:endParaRPr lang="en-US"/>
            </a:p>
          </p:txBody>
        </p:sp>
        <p:grpSp>
          <p:nvGrpSpPr>
            <p:cNvPr id="21" name="Group 20">
              <a:extLst>
                <a:ext uri="{FF2B5EF4-FFF2-40B4-BE49-F238E27FC236}">
                  <a16:creationId xmlns:a16="http://schemas.microsoft.com/office/drawing/2014/main" id="{30118BFE-0493-CFB6-467B-66EA33D920E6}"/>
                </a:ext>
              </a:extLst>
            </p:cNvPr>
            <p:cNvGrpSpPr/>
            <p:nvPr/>
          </p:nvGrpSpPr>
          <p:grpSpPr>
            <a:xfrm>
              <a:off x="828675" y="1643301"/>
              <a:ext cx="3467219" cy="1560076"/>
              <a:chOff x="828675" y="1643301"/>
              <a:chExt cx="3467219" cy="1560076"/>
            </a:xfrm>
          </p:grpSpPr>
          <p:sp>
            <p:nvSpPr>
              <p:cNvPr id="5" name="Text 2"/>
              <p:cNvSpPr/>
              <p:nvPr/>
            </p:nvSpPr>
            <p:spPr>
              <a:xfrm>
                <a:off x="828675" y="1643301"/>
                <a:ext cx="2170390"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Conflict Analysis</a:t>
                </a:r>
                <a:endParaRPr lang="en-US" sz="1700" dirty="0"/>
              </a:p>
            </p:txBody>
          </p:sp>
          <p:sp>
            <p:nvSpPr>
              <p:cNvPr id="6" name="Text 3"/>
              <p:cNvSpPr/>
              <p:nvPr/>
            </p:nvSpPr>
            <p:spPr>
              <a:xfrm>
                <a:off x="828675" y="2024658"/>
                <a:ext cx="3467219" cy="117871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Conduct a comprehensive conflict analysis in Africa by establishing a foundational understanding of conflict types, high-risk regions, and underlying causes</a:t>
                </a:r>
                <a:endParaRPr lang="en-US" sz="1450" dirty="0"/>
              </a:p>
            </p:txBody>
          </p:sp>
        </p:grpSp>
      </p:grpSp>
      <p:grpSp>
        <p:nvGrpSpPr>
          <p:cNvPr id="20" name="Group 19">
            <a:extLst>
              <a:ext uri="{FF2B5EF4-FFF2-40B4-BE49-F238E27FC236}">
                <a16:creationId xmlns:a16="http://schemas.microsoft.com/office/drawing/2014/main" id="{DA757F09-5659-C87D-EF8B-FAB4A4514AC8}"/>
              </a:ext>
            </a:extLst>
          </p:cNvPr>
          <p:cNvGrpSpPr/>
          <p:nvPr/>
        </p:nvGrpSpPr>
        <p:grpSpPr>
          <a:xfrm>
            <a:off x="644604" y="1345466"/>
            <a:ext cx="3835360" cy="2173492"/>
            <a:chOff x="4664035" y="1459230"/>
            <a:chExt cx="3835360" cy="1928217"/>
          </a:xfrm>
        </p:grpSpPr>
        <p:sp>
          <p:nvSpPr>
            <p:cNvPr id="7" name="Shape 4"/>
            <p:cNvSpPr/>
            <p:nvPr/>
          </p:nvSpPr>
          <p:spPr>
            <a:xfrm>
              <a:off x="4664035" y="1459230"/>
              <a:ext cx="3835360" cy="1928217"/>
            </a:xfrm>
            <a:prstGeom prst="roundRect">
              <a:avLst>
                <a:gd name="adj" fmla="val 1433"/>
              </a:avLst>
            </a:prstGeom>
            <a:solidFill>
              <a:srgbClr val="304755"/>
            </a:solidFill>
            <a:ln/>
          </p:spPr>
          <p:txBody>
            <a:bodyPr/>
            <a:lstStyle/>
            <a:p>
              <a:endParaRPr lang="en-US"/>
            </a:p>
          </p:txBody>
        </p:sp>
        <p:grpSp>
          <p:nvGrpSpPr>
            <p:cNvPr id="19" name="Group 18">
              <a:extLst>
                <a:ext uri="{FF2B5EF4-FFF2-40B4-BE49-F238E27FC236}">
                  <a16:creationId xmlns:a16="http://schemas.microsoft.com/office/drawing/2014/main" id="{4CBC11BB-AF01-58D1-3E45-3AEC56CAAB80}"/>
                </a:ext>
              </a:extLst>
            </p:cNvPr>
            <p:cNvGrpSpPr/>
            <p:nvPr/>
          </p:nvGrpSpPr>
          <p:grpSpPr>
            <a:xfrm>
              <a:off x="4848106" y="1643301"/>
              <a:ext cx="3467219" cy="1560076"/>
              <a:chOff x="4848106" y="1643301"/>
              <a:chExt cx="3467219" cy="1560076"/>
            </a:xfrm>
          </p:grpSpPr>
          <p:sp>
            <p:nvSpPr>
              <p:cNvPr id="8" name="Text 5"/>
              <p:cNvSpPr/>
              <p:nvPr/>
            </p:nvSpPr>
            <p:spPr>
              <a:xfrm>
                <a:off x="4848106" y="1643301"/>
                <a:ext cx="2609374"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Dataset Exploration</a:t>
                </a:r>
                <a:endParaRPr lang="en-US" sz="1700" dirty="0"/>
              </a:p>
            </p:txBody>
          </p:sp>
          <p:sp>
            <p:nvSpPr>
              <p:cNvPr id="9" name="Text 6"/>
              <p:cNvSpPr/>
              <p:nvPr/>
            </p:nvSpPr>
            <p:spPr>
              <a:xfrm>
                <a:off x="4848106" y="2024658"/>
                <a:ext cx="3467219" cy="117871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Explore the dataset to gain familiarity with its structure, terminology, and quality by examining key variables, including numerical and categorical data.</a:t>
                </a:r>
                <a:endParaRPr lang="en-US" sz="1450" dirty="0"/>
              </a:p>
            </p:txBody>
          </p:sp>
        </p:grpSp>
      </p:grpSp>
      <p:grpSp>
        <p:nvGrpSpPr>
          <p:cNvPr id="25" name="Group 24">
            <a:extLst>
              <a:ext uri="{FF2B5EF4-FFF2-40B4-BE49-F238E27FC236}">
                <a16:creationId xmlns:a16="http://schemas.microsoft.com/office/drawing/2014/main" id="{E3DCE185-5944-4374-FABA-80F3772C2ED4}"/>
              </a:ext>
            </a:extLst>
          </p:cNvPr>
          <p:cNvGrpSpPr/>
          <p:nvPr/>
        </p:nvGrpSpPr>
        <p:grpSpPr>
          <a:xfrm>
            <a:off x="644603" y="5882193"/>
            <a:ext cx="8288003" cy="1476323"/>
            <a:chOff x="644604" y="3571518"/>
            <a:chExt cx="3835360" cy="2493764"/>
          </a:xfrm>
        </p:grpSpPr>
        <p:sp>
          <p:nvSpPr>
            <p:cNvPr id="10" name="Shape 7"/>
            <p:cNvSpPr/>
            <p:nvPr/>
          </p:nvSpPr>
          <p:spPr>
            <a:xfrm>
              <a:off x="644604" y="3571518"/>
              <a:ext cx="3835360" cy="2493764"/>
            </a:xfrm>
            <a:prstGeom prst="roundRect">
              <a:avLst>
                <a:gd name="adj" fmla="val 1108"/>
              </a:avLst>
            </a:prstGeom>
            <a:solidFill>
              <a:srgbClr val="304755"/>
            </a:solidFill>
            <a:ln/>
          </p:spPr>
          <p:txBody>
            <a:bodyPr/>
            <a:lstStyle/>
            <a:p>
              <a:endParaRPr lang="en-US"/>
            </a:p>
          </p:txBody>
        </p:sp>
        <p:grpSp>
          <p:nvGrpSpPr>
            <p:cNvPr id="24" name="Group 23">
              <a:extLst>
                <a:ext uri="{FF2B5EF4-FFF2-40B4-BE49-F238E27FC236}">
                  <a16:creationId xmlns:a16="http://schemas.microsoft.com/office/drawing/2014/main" id="{95F72D49-BEA8-692F-CC83-DD41735A25FF}"/>
                </a:ext>
              </a:extLst>
            </p:cNvPr>
            <p:cNvGrpSpPr/>
            <p:nvPr/>
          </p:nvGrpSpPr>
          <p:grpSpPr>
            <a:xfrm>
              <a:off x="828675" y="3755588"/>
              <a:ext cx="3467219" cy="1854756"/>
              <a:chOff x="828675" y="3755588"/>
              <a:chExt cx="3467219" cy="1854756"/>
            </a:xfrm>
          </p:grpSpPr>
          <p:sp>
            <p:nvSpPr>
              <p:cNvPr id="11" name="Text 8"/>
              <p:cNvSpPr/>
              <p:nvPr/>
            </p:nvSpPr>
            <p:spPr>
              <a:xfrm>
                <a:off x="828675" y="3755588"/>
                <a:ext cx="2249805"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Business Insights</a:t>
                </a:r>
                <a:endParaRPr lang="en-US" sz="1700" dirty="0"/>
              </a:p>
            </p:txBody>
          </p:sp>
          <p:sp>
            <p:nvSpPr>
              <p:cNvPr id="12" name="Text 9"/>
              <p:cNvSpPr/>
              <p:nvPr/>
            </p:nvSpPr>
            <p:spPr>
              <a:xfrm>
                <a:off x="828675" y="4136946"/>
                <a:ext cx="3467219" cy="1473398"/>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Provide business insights for a multinational client to help identify conflict-free locations for a manufacturing facility by developing a predictive model to forecast conflict occurrences based on historical data</a:t>
                </a:r>
                <a:endParaRPr lang="en-US" sz="1450" dirty="0"/>
              </a:p>
            </p:txBody>
          </p:sp>
        </p:grpSp>
      </p:grpSp>
      <p:grpSp>
        <p:nvGrpSpPr>
          <p:cNvPr id="23" name="Group 22">
            <a:extLst>
              <a:ext uri="{FF2B5EF4-FFF2-40B4-BE49-F238E27FC236}">
                <a16:creationId xmlns:a16="http://schemas.microsoft.com/office/drawing/2014/main" id="{FCFEA214-0D9F-7E41-0EA8-1414C1007932}"/>
              </a:ext>
            </a:extLst>
          </p:cNvPr>
          <p:cNvGrpSpPr/>
          <p:nvPr/>
        </p:nvGrpSpPr>
        <p:grpSpPr>
          <a:xfrm>
            <a:off x="4677696" y="1334047"/>
            <a:ext cx="4295895" cy="2173492"/>
            <a:chOff x="4664035" y="3571518"/>
            <a:chExt cx="3835360" cy="2493764"/>
          </a:xfrm>
        </p:grpSpPr>
        <p:sp>
          <p:nvSpPr>
            <p:cNvPr id="13" name="Shape 10"/>
            <p:cNvSpPr/>
            <p:nvPr/>
          </p:nvSpPr>
          <p:spPr>
            <a:xfrm>
              <a:off x="4664035" y="3571518"/>
              <a:ext cx="3835360" cy="2493764"/>
            </a:xfrm>
            <a:prstGeom prst="roundRect">
              <a:avLst>
                <a:gd name="adj" fmla="val 1108"/>
              </a:avLst>
            </a:prstGeom>
            <a:solidFill>
              <a:srgbClr val="304755"/>
            </a:solidFill>
            <a:ln/>
          </p:spPr>
          <p:txBody>
            <a:bodyPr/>
            <a:lstStyle/>
            <a:p>
              <a:endParaRPr lang="en-US"/>
            </a:p>
          </p:txBody>
        </p:sp>
        <p:sp>
          <p:nvSpPr>
            <p:cNvPr id="14" name="Text 11"/>
            <p:cNvSpPr/>
            <p:nvPr/>
          </p:nvSpPr>
          <p:spPr>
            <a:xfrm>
              <a:off x="4848106" y="3755588"/>
              <a:ext cx="3467219" cy="541734"/>
            </a:xfrm>
            <a:prstGeom prst="rect">
              <a:avLst/>
            </a:prstGeom>
            <a:noFill/>
            <a:ln/>
          </p:spPr>
          <p:txBody>
            <a:bodyPr wrap="squar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Statistical and Predictive Analysis</a:t>
              </a:r>
              <a:endParaRPr lang="en-US" sz="1700" dirty="0"/>
            </a:p>
          </p:txBody>
        </p:sp>
        <p:sp>
          <p:nvSpPr>
            <p:cNvPr id="15" name="Text 12"/>
            <p:cNvSpPr/>
            <p:nvPr/>
          </p:nvSpPr>
          <p:spPr>
            <a:xfrm>
              <a:off x="4848106" y="4407813"/>
              <a:ext cx="3467219" cy="1473398"/>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Perform statistical and exploratory data analysis that includes correlation analysis, hypothesis testing, predictive modelling, and descriptive and exploratory analysis utilizing statistical measures</a:t>
              </a:r>
              <a:endParaRPr lang="en-US" sz="1450" dirty="0"/>
            </a:p>
          </p:txBody>
        </p:sp>
      </p:grpSp>
      <p:grpSp>
        <p:nvGrpSpPr>
          <p:cNvPr id="26" name="Group 25">
            <a:extLst>
              <a:ext uri="{FF2B5EF4-FFF2-40B4-BE49-F238E27FC236}">
                <a16:creationId xmlns:a16="http://schemas.microsoft.com/office/drawing/2014/main" id="{CA7B436F-EB33-E4D4-3ADA-60C5230776F1}"/>
              </a:ext>
            </a:extLst>
          </p:cNvPr>
          <p:cNvGrpSpPr/>
          <p:nvPr/>
        </p:nvGrpSpPr>
        <p:grpSpPr>
          <a:xfrm>
            <a:off x="4650373" y="3676037"/>
            <a:ext cx="4282234" cy="1928217"/>
            <a:chOff x="644604" y="6249353"/>
            <a:chExt cx="7854791" cy="1338858"/>
          </a:xfrm>
        </p:grpSpPr>
        <p:sp>
          <p:nvSpPr>
            <p:cNvPr id="16" name="Shape 13"/>
            <p:cNvSpPr/>
            <p:nvPr/>
          </p:nvSpPr>
          <p:spPr>
            <a:xfrm>
              <a:off x="644604" y="6249353"/>
              <a:ext cx="7854791" cy="1338858"/>
            </a:xfrm>
            <a:prstGeom prst="roundRect">
              <a:avLst>
                <a:gd name="adj" fmla="val 2064"/>
              </a:avLst>
            </a:prstGeom>
            <a:solidFill>
              <a:srgbClr val="304755"/>
            </a:solidFill>
            <a:ln/>
          </p:spPr>
          <p:txBody>
            <a:bodyPr/>
            <a:lstStyle/>
            <a:p>
              <a:endParaRPr lang="en-US"/>
            </a:p>
          </p:txBody>
        </p:sp>
        <p:sp>
          <p:nvSpPr>
            <p:cNvPr id="17" name="Text 14"/>
            <p:cNvSpPr/>
            <p:nvPr/>
          </p:nvSpPr>
          <p:spPr>
            <a:xfrm>
              <a:off x="828675" y="6433423"/>
              <a:ext cx="2942630" cy="270867"/>
            </a:xfrm>
            <a:prstGeom prst="rect">
              <a:avLst/>
            </a:prstGeom>
            <a:noFill/>
            <a:ln/>
          </p:spPr>
          <p:txBody>
            <a:bodyPr wrap="none" lIns="0" tIns="0" rIns="0" bIns="0" rtlCol="0" anchor="t"/>
            <a:lstStyle/>
            <a:p>
              <a:pPr marL="0" indent="0" algn="l">
                <a:lnSpc>
                  <a:spcPts val="2100"/>
                </a:lnSpc>
                <a:buNone/>
              </a:pPr>
              <a:r>
                <a:rPr lang="en-US" sz="1700" dirty="0">
                  <a:solidFill>
                    <a:srgbClr val="CAD6DE"/>
                  </a:solidFill>
                  <a:latin typeface="Unbounded" pitchFamily="34" charset="0"/>
                  <a:ea typeface="Unbounded" pitchFamily="34" charset="-122"/>
                  <a:cs typeface="Unbounded" pitchFamily="34" charset="-120"/>
                </a:rPr>
                <a:t>Map and Identification</a:t>
              </a:r>
              <a:endParaRPr lang="en-US" sz="1700" dirty="0"/>
            </a:p>
          </p:txBody>
        </p:sp>
        <p:sp>
          <p:nvSpPr>
            <p:cNvPr id="18" name="Text 15"/>
            <p:cNvSpPr/>
            <p:nvPr/>
          </p:nvSpPr>
          <p:spPr>
            <a:xfrm>
              <a:off x="828675" y="6814780"/>
              <a:ext cx="7486650" cy="589359"/>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Map and identify high-risk nations and areas to enhance early warning systems through geographic risk assessments.</a:t>
              </a:r>
              <a:endParaRPr lang="en-US" sz="1450" dirty="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283494"/>
            <a:ext cx="6866215"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Data Understanding</a:t>
            </a:r>
            <a:endParaRPr lang="en-US" sz="4400" dirty="0"/>
          </a:p>
        </p:txBody>
      </p:sp>
      <p:pic>
        <p:nvPicPr>
          <p:cNvPr id="4" name="Image 1" descr="preencoded.png"/>
          <p:cNvPicPr>
            <a:picLocks noChangeAspect="1"/>
          </p:cNvPicPr>
          <p:nvPr/>
        </p:nvPicPr>
        <p:blipFill>
          <a:blip r:embed="rId4"/>
          <a:stretch>
            <a:fillRect/>
          </a:stretch>
        </p:blipFill>
        <p:spPr>
          <a:xfrm>
            <a:off x="6324124" y="2346484"/>
            <a:ext cx="562451" cy="562451"/>
          </a:xfrm>
          <a:prstGeom prst="rect">
            <a:avLst/>
          </a:prstGeom>
        </p:spPr>
      </p:pic>
      <p:sp>
        <p:nvSpPr>
          <p:cNvPr id="5" name="Text 1"/>
          <p:cNvSpPr/>
          <p:nvPr/>
        </p:nvSpPr>
        <p:spPr>
          <a:xfrm>
            <a:off x="6324124" y="3148251"/>
            <a:ext cx="225016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ACLED Dataset</a:t>
            </a:r>
            <a:endParaRPr lang="en-US" sz="2200" dirty="0"/>
          </a:p>
        </p:txBody>
      </p:sp>
      <p:sp>
        <p:nvSpPr>
          <p:cNvPr id="6" name="Text 2"/>
          <p:cNvSpPr/>
          <p:nvPr/>
        </p:nvSpPr>
        <p:spPr>
          <a:xfrm>
            <a:off x="6324124" y="3995738"/>
            <a:ext cx="2250162" cy="229814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Real-time data on political violence and protests. The source of the data is http://acleddata.com/about-acled/</a:t>
            </a:r>
            <a:endParaRPr lang="en-US" sz="1850" dirty="0"/>
          </a:p>
        </p:txBody>
      </p:sp>
      <p:pic>
        <p:nvPicPr>
          <p:cNvPr id="7" name="Image 2" descr="preencoded.png"/>
          <p:cNvPicPr>
            <a:picLocks noChangeAspect="1"/>
          </p:cNvPicPr>
          <p:nvPr/>
        </p:nvPicPr>
        <p:blipFill>
          <a:blip r:embed="rId5"/>
          <a:stretch>
            <a:fillRect/>
          </a:stretch>
        </p:blipFill>
        <p:spPr>
          <a:xfrm>
            <a:off x="8933259" y="2346484"/>
            <a:ext cx="562451" cy="562451"/>
          </a:xfrm>
          <a:prstGeom prst="rect">
            <a:avLst/>
          </a:prstGeom>
        </p:spPr>
      </p:pic>
      <p:sp>
        <p:nvSpPr>
          <p:cNvPr id="8" name="Text 3"/>
          <p:cNvSpPr/>
          <p:nvPr/>
        </p:nvSpPr>
        <p:spPr>
          <a:xfrm>
            <a:off x="8933259" y="3148251"/>
            <a:ext cx="225016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Global Network</a:t>
            </a:r>
            <a:endParaRPr lang="en-US" sz="2200" dirty="0"/>
          </a:p>
        </p:txBody>
      </p:sp>
      <p:sp>
        <p:nvSpPr>
          <p:cNvPr id="9" name="Text 4"/>
          <p:cNvSpPr/>
          <p:nvPr/>
        </p:nvSpPr>
        <p:spPr>
          <a:xfrm>
            <a:off x="8933259" y="3995738"/>
            <a:ext cx="2250162"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Aggregates reports from local and regional media.</a:t>
            </a:r>
            <a:endParaRPr lang="en-US" sz="1850" dirty="0"/>
          </a:p>
        </p:txBody>
      </p:sp>
      <p:pic>
        <p:nvPicPr>
          <p:cNvPr id="10" name="Image 3" descr="preencoded.png"/>
          <p:cNvPicPr>
            <a:picLocks noChangeAspect="1"/>
          </p:cNvPicPr>
          <p:nvPr/>
        </p:nvPicPr>
        <p:blipFill>
          <a:blip r:embed="rId6"/>
          <a:stretch>
            <a:fillRect/>
          </a:stretch>
        </p:blipFill>
        <p:spPr>
          <a:xfrm>
            <a:off x="11542395" y="2346484"/>
            <a:ext cx="562570" cy="562570"/>
          </a:xfrm>
          <a:prstGeom prst="rect">
            <a:avLst/>
          </a:prstGeom>
        </p:spPr>
      </p:pic>
      <p:sp>
        <p:nvSpPr>
          <p:cNvPr id="11" name="Text 5"/>
          <p:cNvSpPr/>
          <p:nvPr/>
        </p:nvSpPr>
        <p:spPr>
          <a:xfrm>
            <a:off x="11542395" y="3148370"/>
            <a:ext cx="2672369"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Comprehensive</a:t>
            </a:r>
            <a:endParaRPr lang="en-US" sz="2200" dirty="0"/>
          </a:p>
        </p:txBody>
      </p:sp>
      <p:sp>
        <p:nvSpPr>
          <p:cNvPr id="12" name="Text 6"/>
          <p:cNvSpPr/>
          <p:nvPr/>
        </p:nvSpPr>
        <p:spPr>
          <a:xfrm>
            <a:off x="11542395" y="3995857"/>
            <a:ext cx="2250281"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Includes event details and contextual attributes.</a:t>
            </a:r>
            <a:endParaRPr lang="en-US" sz="1850" dirty="0"/>
          </a:p>
        </p:txBody>
      </p:sp>
      <p:sp>
        <p:nvSpPr>
          <p:cNvPr id="13" name="Text 7"/>
          <p:cNvSpPr/>
          <p:nvPr/>
        </p:nvSpPr>
        <p:spPr>
          <a:xfrm>
            <a:off x="6324124" y="6563082"/>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 The dataset contains 413,948 rows and 31 features, updated weekly.</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1993" y="592574"/>
            <a:ext cx="4719399" cy="589955"/>
          </a:xfrm>
          <a:prstGeom prst="rect">
            <a:avLst/>
          </a:prstGeom>
          <a:noFill/>
          <a:ln/>
        </p:spPr>
        <p:txBody>
          <a:bodyPr wrap="none" lIns="0" tIns="0" rIns="0" bIns="0" rtlCol="0" anchor="t"/>
          <a:lstStyle/>
          <a:p>
            <a:pPr marL="0" indent="0" algn="l">
              <a:lnSpc>
                <a:spcPts val="4600"/>
              </a:lnSpc>
              <a:buNone/>
            </a:pPr>
            <a:r>
              <a:rPr lang="en-US" sz="3700" dirty="0">
                <a:solidFill>
                  <a:srgbClr val="FFFFFF"/>
                </a:solidFill>
                <a:latin typeface="Unbounded" pitchFamily="34" charset="0"/>
                <a:ea typeface="Unbounded" pitchFamily="34" charset="-122"/>
                <a:cs typeface="Unbounded" pitchFamily="34" charset="-120"/>
              </a:rPr>
              <a:t>Data Cleaning</a:t>
            </a:r>
            <a:endParaRPr lang="en-US" sz="3700" dirty="0"/>
          </a:p>
        </p:txBody>
      </p:sp>
      <p:pic>
        <p:nvPicPr>
          <p:cNvPr id="4" name="Image 1" descr="preencoded.png"/>
          <p:cNvPicPr>
            <a:picLocks noChangeAspect="1"/>
          </p:cNvPicPr>
          <p:nvPr/>
        </p:nvPicPr>
        <p:blipFill>
          <a:blip r:embed="rId4"/>
          <a:stretch>
            <a:fillRect/>
          </a:stretch>
        </p:blipFill>
        <p:spPr>
          <a:xfrm>
            <a:off x="701993" y="1483281"/>
            <a:ext cx="1002863" cy="1458158"/>
          </a:xfrm>
          <a:prstGeom prst="rect">
            <a:avLst/>
          </a:prstGeom>
        </p:spPr>
      </p:pic>
      <p:sp>
        <p:nvSpPr>
          <p:cNvPr id="5" name="Text 1"/>
          <p:cNvSpPr/>
          <p:nvPr/>
        </p:nvSpPr>
        <p:spPr>
          <a:xfrm>
            <a:off x="2005608" y="1683782"/>
            <a:ext cx="4025027"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Removed Irrelevant Columns</a:t>
            </a:r>
            <a:endParaRPr lang="en-US" sz="1850" dirty="0"/>
          </a:p>
        </p:txBody>
      </p:sp>
      <p:sp>
        <p:nvSpPr>
          <p:cNvPr id="6" name="Text 2"/>
          <p:cNvSpPr/>
          <p:nvPr/>
        </p:nvSpPr>
        <p:spPr>
          <a:xfrm>
            <a:off x="2005608" y="2098953"/>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Dropped columns such as event_id_cnty, timestamp, notes, source, and tags to streamline the dataset and improve processing efficiency.</a:t>
            </a:r>
            <a:endParaRPr lang="en-US" sz="1550" dirty="0"/>
          </a:p>
        </p:txBody>
      </p:sp>
      <p:pic>
        <p:nvPicPr>
          <p:cNvPr id="7" name="Image 2" descr="preencoded.png"/>
          <p:cNvPicPr>
            <a:picLocks noChangeAspect="1"/>
          </p:cNvPicPr>
          <p:nvPr/>
        </p:nvPicPr>
        <p:blipFill>
          <a:blip r:embed="rId5"/>
          <a:stretch>
            <a:fillRect/>
          </a:stretch>
        </p:blipFill>
        <p:spPr>
          <a:xfrm>
            <a:off x="701993" y="2941439"/>
            <a:ext cx="1002863" cy="1779151"/>
          </a:xfrm>
          <a:prstGeom prst="rect">
            <a:avLst/>
          </a:prstGeom>
        </p:spPr>
      </p:pic>
      <p:sp>
        <p:nvSpPr>
          <p:cNvPr id="8" name="Text 3"/>
          <p:cNvSpPr/>
          <p:nvPr/>
        </p:nvSpPr>
        <p:spPr>
          <a:xfrm>
            <a:off x="2005608" y="3141940"/>
            <a:ext cx="2359700"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Redundancy</a:t>
            </a:r>
            <a:endParaRPr lang="en-US" sz="1850" dirty="0"/>
          </a:p>
        </p:txBody>
      </p:sp>
      <p:sp>
        <p:nvSpPr>
          <p:cNvPr id="9" name="Text 4"/>
          <p:cNvSpPr/>
          <p:nvPr/>
        </p:nvSpPr>
        <p:spPr>
          <a:xfrm>
            <a:off x="2005608" y="3557111"/>
            <a:ext cx="6436400" cy="962978"/>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Eliminated redundant features like duplicated date entries and non-predictive columns to reduce noise and prevent multicollinearity in the model.</a:t>
            </a:r>
            <a:endParaRPr lang="en-US" sz="1550" dirty="0"/>
          </a:p>
        </p:txBody>
      </p:sp>
      <p:pic>
        <p:nvPicPr>
          <p:cNvPr id="10" name="Image 3" descr="preencoded.png"/>
          <p:cNvPicPr>
            <a:picLocks noChangeAspect="1"/>
          </p:cNvPicPr>
          <p:nvPr/>
        </p:nvPicPr>
        <p:blipFill>
          <a:blip r:embed="rId6"/>
          <a:stretch>
            <a:fillRect/>
          </a:stretch>
        </p:blipFill>
        <p:spPr>
          <a:xfrm>
            <a:off x="701993" y="4720590"/>
            <a:ext cx="1002863" cy="1458158"/>
          </a:xfrm>
          <a:prstGeom prst="rect">
            <a:avLst/>
          </a:prstGeom>
        </p:spPr>
      </p:pic>
      <p:sp>
        <p:nvSpPr>
          <p:cNvPr id="11" name="Text 5"/>
          <p:cNvSpPr/>
          <p:nvPr/>
        </p:nvSpPr>
        <p:spPr>
          <a:xfrm>
            <a:off x="2005608" y="4921091"/>
            <a:ext cx="2359700"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Focus</a:t>
            </a:r>
            <a:endParaRPr lang="en-US" sz="1850" dirty="0"/>
          </a:p>
        </p:txBody>
      </p:sp>
      <p:sp>
        <p:nvSpPr>
          <p:cNvPr id="12" name="Text 6"/>
          <p:cNvSpPr/>
          <p:nvPr/>
        </p:nvSpPr>
        <p:spPr>
          <a:xfrm>
            <a:off x="2005608" y="5336262"/>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Concentrated on key variables, including event type, location, fatalities, and actor details, to ensure the analysis remains targeted and relevant.</a:t>
            </a:r>
            <a:endParaRPr lang="en-US" sz="1550" dirty="0"/>
          </a:p>
        </p:txBody>
      </p:sp>
      <p:pic>
        <p:nvPicPr>
          <p:cNvPr id="13" name="Image 4" descr="preencoded.png"/>
          <p:cNvPicPr>
            <a:picLocks noChangeAspect="1"/>
          </p:cNvPicPr>
          <p:nvPr/>
        </p:nvPicPr>
        <p:blipFill>
          <a:blip r:embed="rId7"/>
          <a:stretch>
            <a:fillRect/>
          </a:stretch>
        </p:blipFill>
        <p:spPr>
          <a:xfrm>
            <a:off x="701993" y="6178748"/>
            <a:ext cx="1002863" cy="1458158"/>
          </a:xfrm>
          <a:prstGeom prst="rect">
            <a:avLst/>
          </a:prstGeom>
        </p:spPr>
      </p:pic>
      <p:sp>
        <p:nvSpPr>
          <p:cNvPr id="14" name="Text 7"/>
          <p:cNvSpPr/>
          <p:nvPr/>
        </p:nvSpPr>
        <p:spPr>
          <a:xfrm>
            <a:off x="2005608" y="6379250"/>
            <a:ext cx="3317915" cy="294918"/>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Handled Missing Values</a:t>
            </a:r>
            <a:endParaRPr lang="en-US" sz="1850" dirty="0"/>
          </a:p>
        </p:txBody>
      </p:sp>
      <p:sp>
        <p:nvSpPr>
          <p:cNvPr id="15" name="Text 8"/>
          <p:cNvSpPr/>
          <p:nvPr/>
        </p:nvSpPr>
        <p:spPr>
          <a:xfrm>
            <a:off x="2005608" y="6794421"/>
            <a:ext cx="6436400" cy="641985"/>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Imputed or removed missing values in critical columns to avoid biases and errors during the modeling phase, ensuring data integrity.</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55F07-6A77-ACD2-92E9-C36DAFB1231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48A4867-0F26-4F06-F327-277C1837154E}"/>
              </a:ext>
            </a:extLst>
          </p:cNvPr>
          <p:cNvSpPr/>
          <p:nvPr/>
        </p:nvSpPr>
        <p:spPr>
          <a:xfrm>
            <a:off x="837724" y="757238"/>
            <a:ext cx="613005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Data Visualization</a:t>
            </a:r>
            <a:endParaRPr lang="en-US" sz="4400" dirty="0"/>
          </a:p>
        </p:txBody>
      </p:sp>
      <p:sp>
        <p:nvSpPr>
          <p:cNvPr id="3" name="Text 1">
            <a:extLst>
              <a:ext uri="{FF2B5EF4-FFF2-40B4-BE49-F238E27FC236}">
                <a16:creationId xmlns:a16="http://schemas.microsoft.com/office/drawing/2014/main" id="{FB795465-9F56-7E6A-1F81-427ED4C7EC02}"/>
              </a:ext>
            </a:extLst>
          </p:cNvPr>
          <p:cNvSpPr/>
          <p:nvPr/>
        </p:nvSpPr>
        <p:spPr>
          <a:xfrm>
            <a:off x="895350" y="3309223"/>
            <a:ext cx="3674031" cy="351949"/>
          </a:xfrm>
          <a:prstGeom prst="rect">
            <a:avLst/>
          </a:prstGeom>
          <a:noFill/>
          <a:ln/>
        </p:spPr>
        <p:txBody>
          <a:bodyPr wrap="none" lIns="0" tIns="0" rIns="0" bIns="0" rtlCol="0" anchor="t"/>
          <a:lstStyle/>
          <a:p>
            <a:pPr marL="0" indent="0" algn="r">
              <a:lnSpc>
                <a:spcPts val="2750"/>
              </a:lnSpc>
              <a:buNone/>
            </a:pPr>
            <a:r>
              <a:rPr lang="en-US" sz="2200" dirty="0">
                <a:solidFill>
                  <a:srgbClr val="CAD6DE"/>
                </a:solidFill>
                <a:latin typeface="Unbounded" pitchFamily="34" charset="0"/>
                <a:ea typeface="Unbounded" pitchFamily="34" charset="-122"/>
                <a:cs typeface="Unbounded" pitchFamily="34" charset="-120"/>
              </a:rPr>
              <a:t>Event Characteristics</a:t>
            </a:r>
            <a:endParaRPr lang="en-US" sz="2200" dirty="0"/>
          </a:p>
        </p:txBody>
      </p:sp>
      <p:sp>
        <p:nvSpPr>
          <p:cNvPr id="4" name="Text 2">
            <a:extLst>
              <a:ext uri="{FF2B5EF4-FFF2-40B4-BE49-F238E27FC236}">
                <a16:creationId xmlns:a16="http://schemas.microsoft.com/office/drawing/2014/main" id="{D57B088E-D0C1-F895-93C5-8019D0A4E71C}"/>
              </a:ext>
            </a:extLst>
          </p:cNvPr>
          <p:cNvSpPr/>
          <p:nvPr/>
        </p:nvSpPr>
        <p:spPr>
          <a:xfrm>
            <a:off x="837724" y="3804761"/>
            <a:ext cx="3731657" cy="2298144"/>
          </a:xfrm>
          <a:prstGeom prst="rect">
            <a:avLst/>
          </a:prstGeom>
          <a:noFill/>
          <a:ln/>
        </p:spPr>
        <p:txBody>
          <a:bodyPr wrap="square" lIns="0" tIns="0" rIns="0" bIns="0" rtlCol="0" anchor="t"/>
          <a:lstStyle/>
          <a:p>
            <a:pPr marL="0" indent="0" algn="r">
              <a:lnSpc>
                <a:spcPts val="3000"/>
              </a:lnSpc>
              <a:buNone/>
            </a:pPr>
            <a:r>
              <a:rPr lang="en-US" sz="1850" dirty="0">
                <a:solidFill>
                  <a:srgbClr val="CAD6DE"/>
                </a:solidFill>
                <a:latin typeface="Cabin" pitchFamily="34" charset="0"/>
                <a:ea typeface="Cabin" pitchFamily="34" charset="-122"/>
                <a:cs typeface="Cabin" pitchFamily="34" charset="-120"/>
              </a:rPr>
              <a:t>Political violence, including battles and explosions, constitutes a significant portion of the events. Demonstrations and protests also play a crucial role in the conflict landscape.</a:t>
            </a:r>
            <a:endParaRPr lang="en-US" sz="1850" dirty="0"/>
          </a:p>
        </p:txBody>
      </p:sp>
      <p:pic>
        <p:nvPicPr>
          <p:cNvPr id="5" name="Image 0" descr="preencoded.png">
            <a:extLst>
              <a:ext uri="{FF2B5EF4-FFF2-40B4-BE49-F238E27FC236}">
                <a16:creationId xmlns:a16="http://schemas.microsoft.com/office/drawing/2014/main" id="{A516CD08-4AC9-0D33-13E5-0E5E0598A5ED}"/>
              </a:ext>
            </a:extLst>
          </p:cNvPr>
          <p:cNvPicPr>
            <a:picLocks noChangeAspect="1"/>
          </p:cNvPicPr>
          <p:nvPr/>
        </p:nvPicPr>
        <p:blipFill>
          <a:blip r:embed="rId3"/>
          <a:stretch>
            <a:fillRect/>
          </a:stretch>
        </p:blipFill>
        <p:spPr>
          <a:xfrm>
            <a:off x="5048131" y="2438995"/>
            <a:ext cx="4534138" cy="4534138"/>
          </a:xfrm>
          <a:prstGeom prst="rect">
            <a:avLst/>
          </a:prstGeom>
        </p:spPr>
      </p:pic>
      <p:sp>
        <p:nvSpPr>
          <p:cNvPr id="6" name="Text 3">
            <a:extLst>
              <a:ext uri="{FF2B5EF4-FFF2-40B4-BE49-F238E27FC236}">
                <a16:creationId xmlns:a16="http://schemas.microsoft.com/office/drawing/2014/main" id="{24E02D92-FD90-C2AF-F6E9-C675E8766C5F}"/>
              </a:ext>
            </a:extLst>
          </p:cNvPr>
          <p:cNvSpPr/>
          <p:nvPr/>
        </p:nvSpPr>
        <p:spPr>
          <a:xfrm>
            <a:off x="5549146" y="4482227"/>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1</a:t>
            </a:r>
            <a:endParaRPr lang="en-US" sz="2800" dirty="0"/>
          </a:p>
        </p:txBody>
      </p:sp>
      <p:sp>
        <p:nvSpPr>
          <p:cNvPr id="7" name="Text 4">
            <a:extLst>
              <a:ext uri="{FF2B5EF4-FFF2-40B4-BE49-F238E27FC236}">
                <a16:creationId xmlns:a16="http://schemas.microsoft.com/office/drawing/2014/main" id="{9F896A1E-F51F-1E51-CAD5-FDF64664CDF6}"/>
              </a:ext>
            </a:extLst>
          </p:cNvPr>
          <p:cNvSpPr/>
          <p:nvPr/>
        </p:nvSpPr>
        <p:spPr>
          <a:xfrm>
            <a:off x="9941243" y="1940004"/>
            <a:ext cx="3579376"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Actors &amp; Interactions</a:t>
            </a:r>
            <a:endParaRPr lang="en-US" sz="2200" dirty="0"/>
          </a:p>
        </p:txBody>
      </p:sp>
      <p:sp>
        <p:nvSpPr>
          <p:cNvPr id="8" name="Text 5">
            <a:extLst>
              <a:ext uri="{FF2B5EF4-FFF2-40B4-BE49-F238E27FC236}">
                <a16:creationId xmlns:a16="http://schemas.microsoft.com/office/drawing/2014/main" id="{3AB037A6-BC22-3084-8A86-0E29F9FB0B32}"/>
              </a:ext>
            </a:extLst>
          </p:cNvPr>
          <p:cNvSpPr/>
          <p:nvPr/>
        </p:nvSpPr>
        <p:spPr>
          <a:xfrm>
            <a:off x="9941243" y="2435543"/>
            <a:ext cx="3851434"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Key actors involved include Al-Shabaab, protesters, state forces, and various rebel groups. Interactions range from direct combat to protests and government responses.</a:t>
            </a:r>
            <a:endParaRPr lang="en-US" sz="1850" dirty="0"/>
          </a:p>
        </p:txBody>
      </p:sp>
      <p:pic>
        <p:nvPicPr>
          <p:cNvPr id="9" name="Image 1" descr="preencoded.png">
            <a:extLst>
              <a:ext uri="{FF2B5EF4-FFF2-40B4-BE49-F238E27FC236}">
                <a16:creationId xmlns:a16="http://schemas.microsoft.com/office/drawing/2014/main" id="{EFC5B092-2274-3965-3D03-5AC6B71B8DF9}"/>
              </a:ext>
            </a:extLst>
          </p:cNvPr>
          <p:cNvPicPr>
            <a:picLocks noChangeAspect="1"/>
          </p:cNvPicPr>
          <p:nvPr/>
        </p:nvPicPr>
        <p:blipFill>
          <a:blip r:embed="rId4"/>
          <a:stretch>
            <a:fillRect/>
          </a:stretch>
        </p:blipFill>
        <p:spPr>
          <a:xfrm>
            <a:off x="5048131" y="2438995"/>
            <a:ext cx="4534138" cy="4534138"/>
          </a:xfrm>
          <a:prstGeom prst="rect">
            <a:avLst/>
          </a:prstGeom>
        </p:spPr>
      </p:pic>
      <p:sp>
        <p:nvSpPr>
          <p:cNvPr id="10" name="Text 6">
            <a:extLst>
              <a:ext uri="{FF2B5EF4-FFF2-40B4-BE49-F238E27FC236}">
                <a16:creationId xmlns:a16="http://schemas.microsoft.com/office/drawing/2014/main" id="{6AE47DE4-409B-3E87-6063-641144CF71B3}"/>
              </a:ext>
            </a:extLst>
          </p:cNvPr>
          <p:cNvSpPr/>
          <p:nvPr/>
        </p:nvSpPr>
        <p:spPr>
          <a:xfrm>
            <a:off x="7929563" y="3107888"/>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2</a:t>
            </a:r>
            <a:endParaRPr lang="en-US" sz="2800" dirty="0"/>
          </a:p>
        </p:txBody>
      </p:sp>
      <p:sp>
        <p:nvSpPr>
          <p:cNvPr id="11" name="Text 7">
            <a:extLst>
              <a:ext uri="{FF2B5EF4-FFF2-40B4-BE49-F238E27FC236}">
                <a16:creationId xmlns:a16="http://schemas.microsoft.com/office/drawing/2014/main" id="{5C02B68A-2812-2470-2732-1C0220E654FC}"/>
              </a:ext>
            </a:extLst>
          </p:cNvPr>
          <p:cNvSpPr/>
          <p:nvPr/>
        </p:nvSpPr>
        <p:spPr>
          <a:xfrm>
            <a:off x="9941243" y="4709636"/>
            <a:ext cx="3851434"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Geographic Distribution</a:t>
            </a:r>
            <a:endParaRPr lang="en-US" sz="2200" dirty="0"/>
          </a:p>
        </p:txBody>
      </p:sp>
      <p:sp>
        <p:nvSpPr>
          <p:cNvPr id="12" name="Text 8">
            <a:extLst>
              <a:ext uri="{FF2B5EF4-FFF2-40B4-BE49-F238E27FC236}">
                <a16:creationId xmlns:a16="http://schemas.microsoft.com/office/drawing/2014/main" id="{1D5E2809-4EBE-1459-E279-2A01C04BDD60}"/>
              </a:ext>
            </a:extLst>
          </p:cNvPr>
          <p:cNvSpPr/>
          <p:nvPr/>
        </p:nvSpPr>
        <p:spPr>
          <a:xfrm>
            <a:off x="9941243" y="5557123"/>
            <a:ext cx="3851434"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Eastern Africa, particularly Somalia, and Nigeria are the most affected regions. Other areas with notable conflict occurrences include the Sahel region and parts of Central Africa.</a:t>
            </a:r>
            <a:endParaRPr lang="en-US" sz="1850" dirty="0"/>
          </a:p>
        </p:txBody>
      </p:sp>
      <p:pic>
        <p:nvPicPr>
          <p:cNvPr id="13" name="Image 2" descr="preencoded.png">
            <a:extLst>
              <a:ext uri="{FF2B5EF4-FFF2-40B4-BE49-F238E27FC236}">
                <a16:creationId xmlns:a16="http://schemas.microsoft.com/office/drawing/2014/main" id="{27644E4F-22EB-A3C9-9612-BD6F28E70D1B}"/>
              </a:ext>
            </a:extLst>
          </p:cNvPr>
          <p:cNvPicPr>
            <a:picLocks noChangeAspect="1"/>
          </p:cNvPicPr>
          <p:nvPr/>
        </p:nvPicPr>
        <p:blipFill>
          <a:blip r:embed="rId5"/>
          <a:stretch>
            <a:fillRect/>
          </a:stretch>
        </p:blipFill>
        <p:spPr>
          <a:xfrm>
            <a:off x="5048131" y="2438995"/>
            <a:ext cx="4534138" cy="4534138"/>
          </a:xfrm>
          <a:prstGeom prst="rect">
            <a:avLst/>
          </a:prstGeom>
        </p:spPr>
      </p:pic>
      <p:sp>
        <p:nvSpPr>
          <p:cNvPr id="14" name="Text 9">
            <a:extLst>
              <a:ext uri="{FF2B5EF4-FFF2-40B4-BE49-F238E27FC236}">
                <a16:creationId xmlns:a16="http://schemas.microsoft.com/office/drawing/2014/main" id="{85D8B0F1-9683-18E7-DCAE-B777740D8EB1}"/>
              </a:ext>
            </a:extLst>
          </p:cNvPr>
          <p:cNvSpPr/>
          <p:nvPr/>
        </p:nvSpPr>
        <p:spPr>
          <a:xfrm>
            <a:off x="7929563" y="5856446"/>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CAD6DE"/>
                </a:solidFill>
                <a:latin typeface="Unbounded" pitchFamily="34" charset="0"/>
                <a:ea typeface="Unbounded" pitchFamily="34" charset="-122"/>
                <a:cs typeface="Unbounded" pitchFamily="34" charset="-120"/>
              </a:rPr>
              <a:t>3</a:t>
            </a:r>
            <a:endParaRPr lang="en-US" sz="2800" dirty="0"/>
          </a:p>
        </p:txBody>
      </p:sp>
    </p:spTree>
    <p:extLst>
      <p:ext uri="{BB962C8B-B14F-4D97-AF65-F5344CB8AC3E}">
        <p14:creationId xmlns:p14="http://schemas.microsoft.com/office/powerpoint/2010/main" val="2534846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488</TotalTime>
  <Words>1476</Words>
  <Application>Microsoft Office PowerPoint</Application>
  <PresentationFormat>Custom</PresentationFormat>
  <Paragraphs>161</Paragraphs>
  <Slides>19</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Unbounded</vt:lpstr>
      <vt:lpstr>Cabin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Josphat Njuguna</cp:lastModifiedBy>
  <cp:revision>17</cp:revision>
  <dcterms:created xsi:type="dcterms:W3CDTF">2025-03-26T18:00:04Z</dcterms:created>
  <dcterms:modified xsi:type="dcterms:W3CDTF">2025-04-01T17:46:59Z</dcterms:modified>
</cp:coreProperties>
</file>